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7" r:id="rId2"/>
    <p:sldId id="273" r:id="rId3"/>
    <p:sldId id="258" r:id="rId4"/>
    <p:sldId id="274" r:id="rId5"/>
    <p:sldId id="262" r:id="rId6"/>
    <p:sldId id="275" r:id="rId7"/>
    <p:sldId id="263" r:id="rId8"/>
    <p:sldId id="264" r:id="rId9"/>
    <p:sldId id="270" r:id="rId10"/>
    <p:sldId id="265" r:id="rId11"/>
    <p:sldId id="272" r:id="rId12"/>
    <p:sldId id="266" r:id="rId13"/>
    <p:sldId id="278" r:id="rId14"/>
    <p:sldId id="271" r:id="rId15"/>
    <p:sldId id="276" r:id="rId16"/>
    <p:sldId id="277" r:id="rId17"/>
    <p:sldId id="267" r:id="rId18"/>
    <p:sldId id="268" r:id="rId19"/>
    <p:sldId id="269" r:id="rId20"/>
    <p:sldId id="259" r:id="rId21"/>
    <p:sldId id="260" r:id="rId22"/>
    <p:sldId id="261"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E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1B8E0-9E9A-4098-B710-9680C0646987}" type="doc">
      <dgm:prSet loTypeId="urn:microsoft.com/office/officeart/2005/8/layout/chart3" loCatId="cycle" qsTypeId="urn:microsoft.com/office/officeart/2005/8/quickstyle/simple5" qsCatId="simple" csTypeId="urn:microsoft.com/office/officeart/2005/8/colors/colorful4" csCatId="colorful" phldr="1"/>
      <dgm:spPr/>
      <dgm:t>
        <a:bodyPr/>
        <a:lstStyle/>
        <a:p>
          <a:endParaRPr lang="en-IN"/>
        </a:p>
      </dgm:t>
    </dgm:pt>
    <dgm:pt modelId="{252D075E-E101-4926-B599-83DACBACF32A}">
      <dgm:prSet phldrT="[Text]"/>
      <dgm:spPr/>
      <dgm:t>
        <a:bodyPr/>
        <a:lstStyle/>
        <a:p>
          <a:r>
            <a:rPr lang="en-IN" b="1" dirty="0">
              <a:solidFill>
                <a:schemeClr val="bg1"/>
              </a:solidFill>
            </a:rPr>
            <a:t>K-d Tree</a:t>
          </a:r>
        </a:p>
      </dgm:t>
    </dgm:pt>
    <dgm:pt modelId="{4479589D-0FA6-4718-A4A4-BFE53712CEC9}" type="parTrans" cxnId="{5233A14C-8DD8-47F0-A83D-A918754A1EE7}">
      <dgm:prSet/>
      <dgm:spPr/>
      <dgm:t>
        <a:bodyPr/>
        <a:lstStyle/>
        <a:p>
          <a:endParaRPr lang="en-IN"/>
        </a:p>
      </dgm:t>
    </dgm:pt>
    <dgm:pt modelId="{D90BE674-1786-4616-A8F6-AFBACCB0E835}" type="sibTrans" cxnId="{5233A14C-8DD8-47F0-A83D-A918754A1EE7}">
      <dgm:prSet/>
      <dgm:spPr/>
      <dgm:t>
        <a:bodyPr/>
        <a:lstStyle/>
        <a:p>
          <a:endParaRPr lang="en-IN"/>
        </a:p>
      </dgm:t>
    </dgm:pt>
    <dgm:pt modelId="{AE0E71AD-B6FC-4E86-B402-6B5609B5FBAF}">
      <dgm:prSet phldrT="[Text]"/>
      <dgm:spPr/>
      <dgm:t>
        <a:bodyPr/>
        <a:lstStyle/>
        <a:p>
          <a:r>
            <a:rPr lang="en-IN" b="1" dirty="0">
              <a:solidFill>
                <a:schemeClr val="bg1"/>
              </a:solidFill>
            </a:rPr>
            <a:t>Ball-Tree</a:t>
          </a:r>
        </a:p>
      </dgm:t>
    </dgm:pt>
    <dgm:pt modelId="{97654DDE-C302-4117-9D8A-C842E1ED3024}" type="parTrans" cxnId="{856444EF-9853-430D-89C7-FDB8201F379A}">
      <dgm:prSet/>
      <dgm:spPr/>
      <dgm:t>
        <a:bodyPr/>
        <a:lstStyle/>
        <a:p>
          <a:endParaRPr lang="en-IN"/>
        </a:p>
      </dgm:t>
    </dgm:pt>
    <dgm:pt modelId="{DD79F284-F079-4FD0-BCC1-837547CD83E5}" type="sibTrans" cxnId="{856444EF-9853-430D-89C7-FDB8201F379A}">
      <dgm:prSet/>
      <dgm:spPr/>
      <dgm:t>
        <a:bodyPr/>
        <a:lstStyle/>
        <a:p>
          <a:endParaRPr lang="en-IN"/>
        </a:p>
      </dgm:t>
    </dgm:pt>
    <dgm:pt modelId="{937137DB-EBB2-4EA1-96CC-CCBF5A18A88F}">
      <dgm:prSet phldrT="[Text]"/>
      <dgm:spPr/>
      <dgm:t>
        <a:bodyPr/>
        <a:lstStyle/>
        <a:p>
          <a:r>
            <a:rPr lang="en-IN" b="1" dirty="0">
              <a:solidFill>
                <a:schemeClr val="bg1"/>
              </a:solidFill>
            </a:rPr>
            <a:t>Brute Force Search</a:t>
          </a:r>
        </a:p>
      </dgm:t>
    </dgm:pt>
    <dgm:pt modelId="{20BA569B-E253-4A40-B93D-F20E94C1E4D9}" type="parTrans" cxnId="{B22EA95E-7527-420C-9B53-0C3D8A604D37}">
      <dgm:prSet/>
      <dgm:spPr/>
      <dgm:t>
        <a:bodyPr/>
        <a:lstStyle/>
        <a:p>
          <a:endParaRPr lang="en-IN"/>
        </a:p>
      </dgm:t>
    </dgm:pt>
    <dgm:pt modelId="{D4DB73AD-EC0B-4597-9A24-7FF26AA72C0D}" type="sibTrans" cxnId="{B22EA95E-7527-420C-9B53-0C3D8A604D37}">
      <dgm:prSet/>
      <dgm:spPr/>
      <dgm:t>
        <a:bodyPr/>
        <a:lstStyle/>
        <a:p>
          <a:endParaRPr lang="en-IN"/>
        </a:p>
      </dgm:t>
    </dgm:pt>
    <dgm:pt modelId="{73040F4B-EF95-4617-9344-7A85D6E7F3AA}" type="pres">
      <dgm:prSet presAssocID="{0E51B8E0-9E9A-4098-B710-9680C0646987}" presName="compositeShape" presStyleCnt="0">
        <dgm:presLayoutVars>
          <dgm:chMax val="7"/>
          <dgm:dir/>
          <dgm:resizeHandles val="exact"/>
        </dgm:presLayoutVars>
      </dgm:prSet>
      <dgm:spPr/>
    </dgm:pt>
    <dgm:pt modelId="{DA37726D-4900-4255-9449-B8066BF7AE95}" type="pres">
      <dgm:prSet presAssocID="{0E51B8E0-9E9A-4098-B710-9680C0646987}" presName="wedge1" presStyleLbl="node1" presStyleIdx="0" presStyleCnt="3" custLinFactNeighborX="-2782" custLinFactNeighborY="618"/>
      <dgm:spPr/>
    </dgm:pt>
    <dgm:pt modelId="{717A8093-1E8B-4FF8-9541-7247C5D70AAE}" type="pres">
      <dgm:prSet presAssocID="{0E51B8E0-9E9A-4098-B710-9680C0646987}" presName="wedge1Tx" presStyleLbl="node1" presStyleIdx="0" presStyleCnt="3">
        <dgm:presLayoutVars>
          <dgm:chMax val="0"/>
          <dgm:chPref val="0"/>
          <dgm:bulletEnabled val="1"/>
        </dgm:presLayoutVars>
      </dgm:prSet>
      <dgm:spPr/>
    </dgm:pt>
    <dgm:pt modelId="{2DB9C125-3BA7-4FAA-A731-76A0561CEB6C}" type="pres">
      <dgm:prSet presAssocID="{0E51B8E0-9E9A-4098-B710-9680C0646987}" presName="wedge2" presStyleLbl="node1" presStyleIdx="1" presStyleCnt="3" custScaleX="128301" custScaleY="89784" custLinFactNeighborY="0"/>
      <dgm:spPr/>
    </dgm:pt>
    <dgm:pt modelId="{4E5A5EEB-781A-4AF4-BF5C-26C6BD100BCD}" type="pres">
      <dgm:prSet presAssocID="{0E51B8E0-9E9A-4098-B710-9680C0646987}" presName="wedge2Tx" presStyleLbl="node1" presStyleIdx="1" presStyleCnt="3">
        <dgm:presLayoutVars>
          <dgm:chMax val="0"/>
          <dgm:chPref val="0"/>
          <dgm:bulletEnabled val="1"/>
        </dgm:presLayoutVars>
      </dgm:prSet>
      <dgm:spPr/>
    </dgm:pt>
    <dgm:pt modelId="{D6EA8637-8CF5-4D09-8D05-1B28D092596F}" type="pres">
      <dgm:prSet presAssocID="{0E51B8E0-9E9A-4098-B710-9680C0646987}" presName="wedge3" presStyleLbl="node1" presStyleIdx="2" presStyleCnt="3" custScaleX="97871" custScaleY="112231" custLinFactNeighborY="-3709"/>
      <dgm:spPr/>
    </dgm:pt>
    <dgm:pt modelId="{5BDD46A7-1114-42DF-BEC2-5E81D654A6F5}" type="pres">
      <dgm:prSet presAssocID="{0E51B8E0-9E9A-4098-B710-9680C0646987}" presName="wedge3Tx" presStyleLbl="node1" presStyleIdx="2" presStyleCnt="3">
        <dgm:presLayoutVars>
          <dgm:chMax val="0"/>
          <dgm:chPref val="0"/>
          <dgm:bulletEnabled val="1"/>
        </dgm:presLayoutVars>
      </dgm:prSet>
      <dgm:spPr/>
    </dgm:pt>
  </dgm:ptLst>
  <dgm:cxnLst>
    <dgm:cxn modelId="{7F2CF31B-46E3-493A-A0EE-FEA80B0BD22F}" type="presOf" srcId="{937137DB-EBB2-4EA1-96CC-CCBF5A18A88F}" destId="{5BDD46A7-1114-42DF-BEC2-5E81D654A6F5}" srcOrd="1" destOrd="0" presId="urn:microsoft.com/office/officeart/2005/8/layout/chart3"/>
    <dgm:cxn modelId="{50B11830-8A97-4B64-99BE-3B8EC19B3557}" type="presOf" srcId="{252D075E-E101-4926-B599-83DACBACF32A}" destId="{717A8093-1E8B-4FF8-9541-7247C5D70AAE}" srcOrd="1" destOrd="0" presId="urn:microsoft.com/office/officeart/2005/8/layout/chart3"/>
    <dgm:cxn modelId="{B22EA95E-7527-420C-9B53-0C3D8A604D37}" srcId="{0E51B8E0-9E9A-4098-B710-9680C0646987}" destId="{937137DB-EBB2-4EA1-96CC-CCBF5A18A88F}" srcOrd="2" destOrd="0" parTransId="{20BA569B-E253-4A40-B93D-F20E94C1E4D9}" sibTransId="{D4DB73AD-EC0B-4597-9A24-7FF26AA72C0D}"/>
    <dgm:cxn modelId="{AF8F5563-F338-4E69-BE48-6B5819FE1770}" type="presOf" srcId="{0E51B8E0-9E9A-4098-B710-9680C0646987}" destId="{73040F4B-EF95-4617-9344-7A85D6E7F3AA}" srcOrd="0" destOrd="0" presId="urn:microsoft.com/office/officeart/2005/8/layout/chart3"/>
    <dgm:cxn modelId="{5233A14C-8DD8-47F0-A83D-A918754A1EE7}" srcId="{0E51B8E0-9E9A-4098-B710-9680C0646987}" destId="{252D075E-E101-4926-B599-83DACBACF32A}" srcOrd="0" destOrd="0" parTransId="{4479589D-0FA6-4718-A4A4-BFE53712CEC9}" sibTransId="{D90BE674-1786-4616-A8F6-AFBACCB0E835}"/>
    <dgm:cxn modelId="{00D6F276-055E-467A-AD73-866AB03C8751}" type="presOf" srcId="{AE0E71AD-B6FC-4E86-B402-6B5609B5FBAF}" destId="{2DB9C125-3BA7-4FAA-A731-76A0561CEB6C}" srcOrd="0" destOrd="0" presId="urn:microsoft.com/office/officeart/2005/8/layout/chart3"/>
    <dgm:cxn modelId="{E95D2F91-646F-469F-A22A-40B50EA03285}" type="presOf" srcId="{937137DB-EBB2-4EA1-96CC-CCBF5A18A88F}" destId="{D6EA8637-8CF5-4D09-8D05-1B28D092596F}" srcOrd="0" destOrd="0" presId="urn:microsoft.com/office/officeart/2005/8/layout/chart3"/>
    <dgm:cxn modelId="{D6D917BE-2747-489D-A2D5-0292B9FEDE33}" type="presOf" srcId="{AE0E71AD-B6FC-4E86-B402-6B5609B5FBAF}" destId="{4E5A5EEB-781A-4AF4-BF5C-26C6BD100BCD}" srcOrd="1" destOrd="0" presId="urn:microsoft.com/office/officeart/2005/8/layout/chart3"/>
    <dgm:cxn modelId="{856444EF-9853-430D-89C7-FDB8201F379A}" srcId="{0E51B8E0-9E9A-4098-B710-9680C0646987}" destId="{AE0E71AD-B6FC-4E86-B402-6B5609B5FBAF}" srcOrd="1" destOrd="0" parTransId="{97654DDE-C302-4117-9D8A-C842E1ED3024}" sibTransId="{DD79F284-F079-4FD0-BCC1-837547CD83E5}"/>
    <dgm:cxn modelId="{ACF5ABEF-987B-4B33-BD03-21781570FDBA}" type="presOf" srcId="{252D075E-E101-4926-B599-83DACBACF32A}" destId="{DA37726D-4900-4255-9449-B8066BF7AE95}" srcOrd="0" destOrd="0" presId="urn:microsoft.com/office/officeart/2005/8/layout/chart3"/>
    <dgm:cxn modelId="{3AD233C6-D16E-4CCB-940F-241A1376D01E}" type="presParOf" srcId="{73040F4B-EF95-4617-9344-7A85D6E7F3AA}" destId="{DA37726D-4900-4255-9449-B8066BF7AE95}" srcOrd="0" destOrd="0" presId="urn:microsoft.com/office/officeart/2005/8/layout/chart3"/>
    <dgm:cxn modelId="{5DDD6635-ED88-4270-93F1-461D7735E3B8}" type="presParOf" srcId="{73040F4B-EF95-4617-9344-7A85D6E7F3AA}" destId="{717A8093-1E8B-4FF8-9541-7247C5D70AAE}" srcOrd="1" destOrd="0" presId="urn:microsoft.com/office/officeart/2005/8/layout/chart3"/>
    <dgm:cxn modelId="{CAB38700-887A-4DFA-8DAC-875750C3BDBC}" type="presParOf" srcId="{73040F4B-EF95-4617-9344-7A85D6E7F3AA}" destId="{2DB9C125-3BA7-4FAA-A731-76A0561CEB6C}" srcOrd="2" destOrd="0" presId="urn:microsoft.com/office/officeart/2005/8/layout/chart3"/>
    <dgm:cxn modelId="{57D2D4BB-9578-47E8-9DF6-F901025BE1C9}" type="presParOf" srcId="{73040F4B-EF95-4617-9344-7A85D6E7F3AA}" destId="{4E5A5EEB-781A-4AF4-BF5C-26C6BD100BCD}" srcOrd="3" destOrd="0" presId="urn:microsoft.com/office/officeart/2005/8/layout/chart3"/>
    <dgm:cxn modelId="{14933B63-2AF7-4CFF-8A4C-BE835E07AD88}" type="presParOf" srcId="{73040F4B-EF95-4617-9344-7A85D6E7F3AA}" destId="{D6EA8637-8CF5-4D09-8D05-1B28D092596F}" srcOrd="4" destOrd="0" presId="urn:microsoft.com/office/officeart/2005/8/layout/chart3"/>
    <dgm:cxn modelId="{0976F854-7179-4E14-9B97-310366FB999E}" type="presParOf" srcId="{73040F4B-EF95-4617-9344-7A85D6E7F3AA}" destId="{5BDD46A7-1114-42DF-BEC2-5E81D654A6F5}"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7726D-4900-4255-9449-B8066BF7AE95}">
      <dsp:nvSpPr>
        <dsp:cNvPr id="0" name=""/>
        <dsp:cNvSpPr/>
      </dsp:nvSpPr>
      <dsp:spPr>
        <a:xfrm>
          <a:off x="1896160" y="326156"/>
          <a:ext cx="4551680" cy="4551680"/>
        </a:xfrm>
        <a:prstGeom prst="pie">
          <a:avLst>
            <a:gd name="adj1" fmla="val 16200000"/>
            <a:gd name="adj2" fmla="val 180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solidFill>
                <a:schemeClr val="bg1"/>
              </a:solidFill>
            </a:rPr>
            <a:t>K-d Tree</a:t>
          </a:r>
        </a:p>
      </dsp:txBody>
      <dsp:txXfrm>
        <a:off x="4370865" y="1166049"/>
        <a:ext cx="1544320" cy="1517226"/>
      </dsp:txXfrm>
    </dsp:sp>
    <dsp:sp modelId="{2DB9C125-3BA7-4FAA-A731-76A0561CEB6C}">
      <dsp:nvSpPr>
        <dsp:cNvPr id="0" name=""/>
        <dsp:cNvSpPr/>
      </dsp:nvSpPr>
      <dsp:spPr>
        <a:xfrm>
          <a:off x="1144074" y="665993"/>
          <a:ext cx="5839851" cy="4086680"/>
        </a:xfrm>
        <a:prstGeom prst="pie">
          <a:avLst>
            <a:gd name="adj1" fmla="val 1800000"/>
            <a:gd name="adj2" fmla="val 9000000"/>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solidFill>
                <a:schemeClr val="bg1"/>
              </a:solidFill>
            </a:rPr>
            <a:t>Ball-Tree</a:t>
          </a:r>
        </a:p>
      </dsp:txBody>
      <dsp:txXfrm>
        <a:off x="2743081" y="3244494"/>
        <a:ext cx="2641837" cy="1264924"/>
      </dsp:txXfrm>
    </dsp:sp>
    <dsp:sp modelId="{D6EA8637-8CF5-4D09-8D05-1B28D092596F}">
      <dsp:nvSpPr>
        <dsp:cNvPr id="0" name=""/>
        <dsp:cNvSpPr/>
      </dsp:nvSpPr>
      <dsp:spPr>
        <a:xfrm>
          <a:off x="1836612" y="-13686"/>
          <a:ext cx="4454775" cy="5108396"/>
        </a:xfrm>
        <a:prstGeom prst="pie">
          <a:avLst>
            <a:gd name="adj1" fmla="val 9000000"/>
            <a:gd name="adj2" fmla="val 16200000"/>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solidFill>
                <a:schemeClr val="bg1"/>
              </a:solidFill>
            </a:rPr>
            <a:t>Brute Force Search</a:t>
          </a:r>
        </a:p>
      </dsp:txBody>
      <dsp:txXfrm>
        <a:off x="2313909" y="989748"/>
        <a:ext cx="1511441" cy="170279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2D00F42-2F99-4F4A-980D-2CD5FA980C7B}" type="datetimeFigureOut">
              <a:rPr lang="en-IN" smtClean="0"/>
              <a:t>24-06-2020</a:t>
            </a:fld>
            <a:endParaRPr lang="en-IN" dirty="0"/>
          </a:p>
        </p:txBody>
      </p:sp>
      <p:sp>
        <p:nvSpPr>
          <p:cNvPr id="5" name="Footer Placeholder 4"/>
          <p:cNvSpPr>
            <a:spLocks noGrp="1"/>
          </p:cNvSpPr>
          <p:nvPr>
            <p:ph type="ftr" sz="quarter" idx="11"/>
          </p:nvPr>
        </p:nvSpPr>
        <p:spPr>
          <a:xfrm>
            <a:off x="1876424" y="5410201"/>
            <a:ext cx="5124886" cy="365125"/>
          </a:xfrm>
        </p:spPr>
        <p:txBody>
          <a:bodyPr/>
          <a:lstStyle/>
          <a:p>
            <a:endParaRPr lang="en-IN" dirty="0"/>
          </a:p>
        </p:txBody>
      </p:sp>
      <p:sp>
        <p:nvSpPr>
          <p:cNvPr id="6" name="Slide Number Placeholder 5"/>
          <p:cNvSpPr>
            <a:spLocks noGrp="1"/>
          </p:cNvSpPr>
          <p:nvPr>
            <p:ph type="sldNum" sz="quarter" idx="12"/>
          </p:nvPr>
        </p:nvSpPr>
        <p:spPr>
          <a:xfrm>
            <a:off x="9896911" y="5410199"/>
            <a:ext cx="771089" cy="365125"/>
          </a:xfrm>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692936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72325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216645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78568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2302646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21893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4042871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548628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278290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36289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77397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27184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06806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3908752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133080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2829574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D00F42-2F99-4F4A-980D-2CD5FA980C7B}" type="datetimeFigureOut">
              <a:rPr lang="en-IN" smtClean="0"/>
              <a:t>24-06-2020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48237D-969F-4594-8125-0F35D5B764AA}" type="slidenum">
              <a:rPr lang="en-IN" smtClean="0"/>
              <a:t>‹#›</a:t>
            </a:fld>
            <a:endParaRPr lang="en-IN" dirty="0"/>
          </a:p>
        </p:txBody>
      </p:sp>
    </p:spTree>
    <p:extLst>
      <p:ext uri="{BB962C8B-B14F-4D97-AF65-F5344CB8AC3E}">
        <p14:creationId xmlns:p14="http://schemas.microsoft.com/office/powerpoint/2010/main" val="20323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D00F42-2F99-4F4A-980D-2CD5FA980C7B}" type="datetimeFigureOut">
              <a:rPr lang="en-IN" smtClean="0"/>
              <a:t>24-06-2020</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48237D-969F-4594-8125-0F35D5B764AA}" type="slidenum">
              <a:rPr lang="en-IN" smtClean="0"/>
              <a:t>‹#›</a:t>
            </a:fld>
            <a:endParaRPr lang="en-IN" dirty="0"/>
          </a:p>
        </p:txBody>
      </p:sp>
    </p:spTree>
    <p:extLst>
      <p:ext uri="{BB962C8B-B14F-4D97-AF65-F5344CB8AC3E}">
        <p14:creationId xmlns:p14="http://schemas.microsoft.com/office/powerpoint/2010/main" val="299929014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hyperlink" Target="https://en.wikipedia.org/wiki/Space_partitioning" TargetMode="External"/><Relationship Id="rId1" Type="http://schemas.openxmlformats.org/officeDocument/2006/relationships/slideLayout" Target="../slideLayouts/slideLayout7.xml"/><Relationship Id="rId5" Type="http://schemas.openxmlformats.org/officeDocument/2006/relationships/hyperlink" Target="https://en.wikipedia.org/wiki/Euclidean_space" TargetMode="External"/><Relationship Id="rId4" Type="http://schemas.openxmlformats.org/officeDocument/2006/relationships/hyperlink" Target="https://en.wikipedia.org/wiki/Point_(geometr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ckoverflow.com/questions/50551877/comparison-search-time-between-k-d-tree-and-brute-force"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eature_space" TargetMode="External"/><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Nearest_neighbor_search" TargetMode="External"/><Relationship Id="rId3" Type="http://schemas.openxmlformats.org/officeDocument/2006/relationships/hyperlink" Target="https://en.wikipedia.org/wiki/Space_partitioning" TargetMode="External"/><Relationship Id="rId7" Type="http://schemas.openxmlformats.org/officeDocument/2006/relationships/hyperlink" Target="https://en.wikipedia.org/wiki/Range_search" TargetMode="External"/><Relationship Id="rId2" Type="http://schemas.openxmlformats.org/officeDocument/2006/relationships/hyperlink" Target="https://en.wikipedia.org/wiki/Tree_data_structure" TargetMode="External"/><Relationship Id="rId1" Type="http://schemas.openxmlformats.org/officeDocument/2006/relationships/slideLayout" Target="../slideLayouts/slideLayout7.xml"/><Relationship Id="rId6" Type="http://schemas.openxmlformats.org/officeDocument/2006/relationships/hyperlink" Target="https://en.wikipedia.org/wiki/Euclidean_space" TargetMode="External"/><Relationship Id="rId5" Type="http://schemas.openxmlformats.org/officeDocument/2006/relationships/hyperlink" Target="https://en.wikipedia.org/wiki/Point_(geometry)" TargetMode="External"/><Relationship Id="rId10" Type="http://schemas.openxmlformats.org/officeDocument/2006/relationships/image" Target="../media/image7.png"/><Relationship Id="rId4" Type="http://schemas.openxmlformats.org/officeDocument/2006/relationships/hyperlink" Target="https://en.wikipedia.org/wiki/Data_structure" TargetMode="External"/><Relationship Id="rId9" Type="http://schemas.openxmlformats.org/officeDocument/2006/relationships/hyperlink" Target="https://en.wikipedia.org/wiki/Binary_space_partitio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B4E3F2-8C2B-4E34-BF9A-52312D9C2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rad="127000">
              <a:schemeClr val="accent1"/>
            </a:glow>
            <a:outerShdw blurRad="50800" dist="50800" dir="5400000" algn="ctr" rotWithShape="0">
              <a:schemeClr val="accent6">
                <a:lumMod val="40000"/>
                <a:lumOff val="60000"/>
                <a:alpha val="44000"/>
              </a:schemeClr>
            </a:outerShdw>
          </a:effectLst>
        </p:spPr>
      </p:pic>
      <p:sp>
        <p:nvSpPr>
          <p:cNvPr id="11" name="TextBox 10">
            <a:extLst>
              <a:ext uri="{FF2B5EF4-FFF2-40B4-BE49-F238E27FC236}">
                <a16:creationId xmlns:a16="http://schemas.microsoft.com/office/drawing/2014/main" id="{B5FFEB8A-0A5A-49F4-ADB7-C5EAA84024CC}"/>
              </a:ext>
            </a:extLst>
          </p:cNvPr>
          <p:cNvSpPr txBox="1"/>
          <p:nvPr/>
        </p:nvSpPr>
        <p:spPr>
          <a:xfrm>
            <a:off x="2289313" y="207500"/>
            <a:ext cx="7520007" cy="1446550"/>
          </a:xfrm>
          <a:prstGeom prst="rect">
            <a:avLst/>
          </a:prstGeom>
          <a:noFill/>
          <a:effectLst>
            <a:glow rad="228600">
              <a:schemeClr val="accent5">
                <a:satMod val="175000"/>
                <a:alpha val="40000"/>
              </a:schemeClr>
            </a:glow>
          </a:effectLst>
        </p:spPr>
        <p:txBody>
          <a:bodyPr wrap="none" rtlCol="0">
            <a:spAutoFit/>
          </a:bodyPr>
          <a:lstStyle/>
          <a:p>
            <a:r>
              <a:rPr lang="en-IN" b="1" dirty="0">
                <a:solidFill>
                  <a:schemeClr val="accent5">
                    <a:lumMod val="60000"/>
                    <a:lumOff val="40000"/>
                  </a:schemeClr>
                </a:solidFill>
              </a:rPr>
              <a:t> </a:t>
            </a:r>
            <a:r>
              <a:rPr lang="en-IN" sz="4400" b="1" dirty="0">
                <a:solidFill>
                  <a:schemeClr val="accent5">
                    <a:lumMod val="60000"/>
                    <a:lumOff val="40000"/>
                  </a:schemeClr>
                </a:solidFill>
              </a:rPr>
              <a:t>(ANN) Approximate Nearest </a:t>
            </a:r>
          </a:p>
          <a:p>
            <a:r>
              <a:rPr lang="en-IN" sz="4400" b="1" dirty="0">
                <a:solidFill>
                  <a:schemeClr val="accent5">
                    <a:lumMod val="60000"/>
                    <a:lumOff val="40000"/>
                  </a:schemeClr>
                </a:solidFill>
                <a:effectLst>
                  <a:outerShdw blurRad="50800" dist="38100" algn="l" rotWithShape="0">
                    <a:prstClr val="black">
                      <a:alpha val="38000"/>
                    </a:prstClr>
                  </a:outerShdw>
                </a:effectLst>
              </a:rPr>
              <a:t>Neighbour</a:t>
            </a:r>
            <a:r>
              <a:rPr lang="en-IN" sz="4400" b="1" dirty="0">
                <a:solidFill>
                  <a:schemeClr val="accent5">
                    <a:lumMod val="60000"/>
                    <a:lumOff val="40000"/>
                  </a:schemeClr>
                </a:solidFill>
              </a:rPr>
              <a:t>  Algorithm Analysis</a:t>
            </a:r>
          </a:p>
        </p:txBody>
      </p:sp>
      <p:sp>
        <p:nvSpPr>
          <p:cNvPr id="12" name="TextBox 11">
            <a:extLst>
              <a:ext uri="{FF2B5EF4-FFF2-40B4-BE49-F238E27FC236}">
                <a16:creationId xmlns:a16="http://schemas.microsoft.com/office/drawing/2014/main" id="{8BB34675-602A-4FC3-A1E6-289F9D9BB912}"/>
              </a:ext>
            </a:extLst>
          </p:cNvPr>
          <p:cNvSpPr txBox="1"/>
          <p:nvPr/>
        </p:nvSpPr>
        <p:spPr>
          <a:xfrm>
            <a:off x="9031458" y="5416062"/>
            <a:ext cx="2467855" cy="830997"/>
          </a:xfrm>
          <a:prstGeom prst="rect">
            <a:avLst/>
          </a:prstGeom>
          <a:noFill/>
        </p:spPr>
        <p:txBody>
          <a:bodyPr wrap="none" rtlCol="0">
            <a:spAutoFit/>
          </a:bodyPr>
          <a:lstStyle/>
          <a:p>
            <a:r>
              <a:rPr lang="en-IN" sz="2400" b="1" dirty="0">
                <a:solidFill>
                  <a:schemeClr val="accent5">
                    <a:lumMod val="60000"/>
                    <a:lumOff val="40000"/>
                  </a:schemeClr>
                </a:solidFill>
              </a:rPr>
              <a:t>Debantam Majilla</a:t>
            </a:r>
          </a:p>
          <a:p>
            <a:r>
              <a:rPr lang="en-IN" sz="2400" b="1" dirty="0">
                <a:solidFill>
                  <a:schemeClr val="accent5">
                    <a:lumMod val="60000"/>
                    <a:lumOff val="40000"/>
                  </a:schemeClr>
                </a:solidFill>
              </a:rPr>
              <a:t>BDA,Ist Year</a:t>
            </a:r>
          </a:p>
        </p:txBody>
      </p:sp>
      <p:sp>
        <p:nvSpPr>
          <p:cNvPr id="15" name="TextBox 14">
            <a:extLst>
              <a:ext uri="{FF2B5EF4-FFF2-40B4-BE49-F238E27FC236}">
                <a16:creationId xmlns:a16="http://schemas.microsoft.com/office/drawing/2014/main" id="{FC9CC7DF-8CA9-4F59-B48F-1C0BC7FCE556}"/>
              </a:ext>
            </a:extLst>
          </p:cNvPr>
          <p:cNvSpPr txBox="1"/>
          <p:nvPr/>
        </p:nvSpPr>
        <p:spPr>
          <a:xfrm>
            <a:off x="8385960" y="1861550"/>
            <a:ext cx="3113353" cy="523220"/>
          </a:xfrm>
          <a:prstGeom prst="rect">
            <a:avLst/>
          </a:prstGeom>
          <a:noFill/>
        </p:spPr>
        <p:txBody>
          <a:bodyPr wrap="none" rtlCol="0">
            <a:spAutoFit/>
          </a:bodyPr>
          <a:lstStyle/>
          <a:p>
            <a:r>
              <a:rPr lang="en-IN" sz="2800" dirty="0">
                <a:solidFill>
                  <a:schemeClr val="accent5">
                    <a:lumMod val="60000"/>
                    <a:lumOff val="40000"/>
                  </a:schemeClr>
                </a:solidFill>
                <a:latin typeface="Amiri" panose="00000500000000000000" pitchFamily="2" charset="-78"/>
                <a:ea typeface="Amiri" panose="00000500000000000000" pitchFamily="2" charset="-78"/>
                <a:cs typeface="Amiri" panose="00000500000000000000" pitchFamily="2" charset="-78"/>
              </a:rPr>
              <a:t>(Machine Learning)</a:t>
            </a:r>
          </a:p>
        </p:txBody>
      </p:sp>
    </p:spTree>
    <p:extLst>
      <p:ext uri="{BB962C8B-B14F-4D97-AF65-F5344CB8AC3E}">
        <p14:creationId xmlns:p14="http://schemas.microsoft.com/office/powerpoint/2010/main" val="3040640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3336F-976E-44DF-85A1-8BD75EBFD535}"/>
              </a:ext>
            </a:extLst>
          </p:cNvPr>
          <p:cNvSpPr txBox="1"/>
          <p:nvPr/>
        </p:nvSpPr>
        <p:spPr>
          <a:xfrm>
            <a:off x="1800665" y="534572"/>
            <a:ext cx="184731" cy="369332"/>
          </a:xfrm>
          <a:prstGeom prst="rect">
            <a:avLst/>
          </a:prstGeom>
          <a:noFill/>
        </p:spPr>
        <p:txBody>
          <a:bodyPr wrap="none" rtlCol="0">
            <a:spAutoFit/>
          </a:bodyPr>
          <a:lstStyle/>
          <a:p>
            <a:endParaRPr lang="en-IN" dirty="0"/>
          </a:p>
        </p:txBody>
      </p:sp>
      <p:pic>
        <p:nvPicPr>
          <p:cNvPr id="4" name="Picture 3">
            <a:extLst>
              <a:ext uri="{FF2B5EF4-FFF2-40B4-BE49-F238E27FC236}">
                <a16:creationId xmlns:a16="http://schemas.microsoft.com/office/drawing/2014/main" id="{52C1D3B1-636C-4585-830D-514112634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507" y="903904"/>
            <a:ext cx="6222442" cy="5915862"/>
          </a:xfrm>
          <a:prstGeom prst="rect">
            <a:avLst/>
          </a:prstGeom>
        </p:spPr>
      </p:pic>
      <p:sp>
        <p:nvSpPr>
          <p:cNvPr id="6" name="TextBox 5">
            <a:extLst>
              <a:ext uri="{FF2B5EF4-FFF2-40B4-BE49-F238E27FC236}">
                <a16:creationId xmlns:a16="http://schemas.microsoft.com/office/drawing/2014/main" id="{63FD9A86-69BC-48B9-B78D-D1B1AAD7822F}"/>
              </a:ext>
            </a:extLst>
          </p:cNvPr>
          <p:cNvSpPr txBox="1"/>
          <p:nvPr/>
        </p:nvSpPr>
        <p:spPr>
          <a:xfrm>
            <a:off x="1645921" y="349906"/>
            <a:ext cx="3587842" cy="707886"/>
          </a:xfrm>
          <a:prstGeom prst="rect">
            <a:avLst/>
          </a:prstGeom>
          <a:noFill/>
        </p:spPr>
        <p:txBody>
          <a:bodyPr wrap="none" rtlCol="0">
            <a:spAutoFit/>
          </a:bodyPr>
          <a:lstStyle/>
          <a:p>
            <a:r>
              <a:rPr lang="en-IN" sz="4000" dirty="0">
                <a:latin typeface="Agency FB" panose="020B0503020202020204" pitchFamily="34" charset="0"/>
              </a:rPr>
              <a:t>N-Dimensional Space</a:t>
            </a:r>
          </a:p>
        </p:txBody>
      </p:sp>
      <p:sp>
        <p:nvSpPr>
          <p:cNvPr id="7" name="TextBox 6">
            <a:extLst>
              <a:ext uri="{FF2B5EF4-FFF2-40B4-BE49-F238E27FC236}">
                <a16:creationId xmlns:a16="http://schemas.microsoft.com/office/drawing/2014/main" id="{DEA3602F-FF9B-48D8-8379-EF6013693BDD}"/>
              </a:ext>
            </a:extLst>
          </p:cNvPr>
          <p:cNvSpPr txBox="1"/>
          <p:nvPr/>
        </p:nvSpPr>
        <p:spPr>
          <a:xfrm>
            <a:off x="581051" y="1398059"/>
            <a:ext cx="5016724" cy="3539430"/>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Agency FB" panose="020B0503020202020204" pitchFamily="34" charset="0"/>
              </a:rPr>
              <a:t>  Infinite No of Splits.</a:t>
            </a:r>
          </a:p>
          <a:p>
            <a:endParaRPr lang="en-IN" sz="2800" dirty="0">
              <a:latin typeface="Agency FB" panose="020B0503020202020204" pitchFamily="34" charset="0"/>
            </a:endParaRPr>
          </a:p>
          <a:p>
            <a:pPr marL="285750" indent="-285750">
              <a:buFont typeface="Arial" panose="020B0604020202020204" pitchFamily="34" charset="0"/>
              <a:buChar char="•"/>
            </a:pPr>
            <a:r>
              <a:rPr lang="en-IN" sz="2800" dirty="0">
                <a:latin typeface="Agency FB" panose="020B0503020202020204" pitchFamily="34" charset="0"/>
              </a:rPr>
              <a:t>  Each Data Point will be situated at </a:t>
            </a:r>
          </a:p>
          <a:p>
            <a:r>
              <a:rPr lang="en-IN" sz="2800" dirty="0">
                <a:latin typeface="Agency FB" panose="020B0503020202020204" pitchFamily="34" charset="0"/>
              </a:rPr>
              <a:t>      Every Box’s Corner</a:t>
            </a:r>
          </a:p>
          <a:p>
            <a:endParaRPr lang="en-IN" sz="2800" dirty="0">
              <a:latin typeface="Agency FB" panose="020B0503020202020204" pitchFamily="34" charset="0"/>
            </a:endParaRPr>
          </a:p>
          <a:p>
            <a:pPr marL="457200" indent="-457200">
              <a:buFont typeface="Arial" panose="020B0604020202020204" pitchFamily="34" charset="0"/>
              <a:buChar char="•"/>
            </a:pPr>
            <a:r>
              <a:rPr lang="en-IN" sz="2800" u="sng" dirty="0">
                <a:solidFill>
                  <a:srgbClr val="FFFF00"/>
                </a:solidFill>
                <a:latin typeface="Agency FB" panose="020B0503020202020204" pitchFamily="34" charset="0"/>
              </a:rPr>
              <a:t>K-d Tree’s </a:t>
            </a:r>
            <a:r>
              <a:rPr lang="en-IN" sz="2800" dirty="0">
                <a:latin typeface="Agency FB" panose="020B0503020202020204" pitchFamily="34" charset="0"/>
              </a:rPr>
              <a:t>DOES NOT work Well in High</a:t>
            </a:r>
          </a:p>
          <a:p>
            <a:r>
              <a:rPr lang="en-IN" sz="2800" dirty="0">
                <a:latin typeface="Agency FB" panose="020B0503020202020204" pitchFamily="34" charset="0"/>
              </a:rPr>
              <a:t>      Dimensions. Time Complexity will be </a:t>
            </a:r>
          </a:p>
          <a:p>
            <a:r>
              <a:rPr lang="en-IN" sz="2800" dirty="0">
                <a:latin typeface="Agency FB" panose="020B0503020202020204" pitchFamily="34" charset="0"/>
              </a:rPr>
              <a:t>      Much High.</a:t>
            </a:r>
          </a:p>
        </p:txBody>
      </p:sp>
    </p:spTree>
    <p:extLst>
      <p:ext uri="{BB962C8B-B14F-4D97-AF65-F5344CB8AC3E}">
        <p14:creationId xmlns:p14="http://schemas.microsoft.com/office/powerpoint/2010/main" val="39789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585C-FA9F-4240-883A-B35ECE3B0C1F}"/>
              </a:ext>
            </a:extLst>
          </p:cNvPr>
          <p:cNvSpPr txBox="1"/>
          <p:nvPr/>
        </p:nvSpPr>
        <p:spPr>
          <a:xfrm>
            <a:off x="4473525" y="168812"/>
            <a:ext cx="2146742" cy="584775"/>
          </a:xfrm>
          <a:prstGeom prst="rect">
            <a:avLst/>
          </a:prstGeom>
          <a:noFill/>
        </p:spPr>
        <p:txBody>
          <a:bodyPr wrap="none" rtlCol="0">
            <a:spAutoFit/>
          </a:bodyPr>
          <a:lstStyle/>
          <a:p>
            <a:r>
              <a:rPr lang="en-IN" sz="3200" dirty="0">
                <a:solidFill>
                  <a:schemeClr val="tx2">
                    <a:lumMod val="60000"/>
                    <a:lumOff val="40000"/>
                  </a:schemeClr>
                </a:solidFill>
                <a:latin typeface="Arial Rounded MT Bold" panose="020F0704030504030204" pitchFamily="34" charset="0"/>
              </a:rPr>
              <a:t>Ball TREE</a:t>
            </a:r>
          </a:p>
        </p:txBody>
      </p:sp>
      <p:sp>
        <p:nvSpPr>
          <p:cNvPr id="4" name="TextBox 3">
            <a:extLst>
              <a:ext uri="{FF2B5EF4-FFF2-40B4-BE49-F238E27FC236}">
                <a16:creationId xmlns:a16="http://schemas.microsoft.com/office/drawing/2014/main" id="{CA372B46-1EAD-479D-A169-2A4323DCC816}"/>
              </a:ext>
            </a:extLst>
          </p:cNvPr>
          <p:cNvSpPr txBox="1"/>
          <p:nvPr/>
        </p:nvSpPr>
        <p:spPr>
          <a:xfrm>
            <a:off x="872197" y="1125415"/>
            <a:ext cx="10091224" cy="5909310"/>
          </a:xfrm>
          <a:prstGeom prst="rect">
            <a:avLst/>
          </a:prstGeom>
          <a:noFill/>
        </p:spPr>
        <p:txBody>
          <a:bodyPr wrap="square" rtlCol="0">
            <a:spAutoFit/>
          </a:bodyPr>
          <a:lstStyle/>
          <a:p>
            <a:pPr marL="342900" indent="-342900">
              <a:buFont typeface="Courier New" panose="02070309020205020404" pitchFamily="49" charset="0"/>
              <a:buChar char="o"/>
            </a:pPr>
            <a:r>
              <a:rPr lang="en-IN" sz="2400" b="1" i="1" dirty="0"/>
              <a:t>Ball</a:t>
            </a:r>
            <a:r>
              <a:rPr lang="en-IN" sz="2400" b="1" dirty="0"/>
              <a:t> tree</a:t>
            </a:r>
            <a:r>
              <a:rPr lang="en-IN" sz="2400" dirty="0"/>
              <a:t>  is also a </a:t>
            </a:r>
            <a:r>
              <a:rPr lang="en-IN" sz="2400" dirty="0">
                <a:hlinkClick r:id="rId2" tooltip="Space partitioning"/>
              </a:rPr>
              <a:t>space-partitioning</a:t>
            </a:r>
            <a:r>
              <a:rPr lang="en-IN" sz="2400" dirty="0"/>
              <a:t> </a:t>
            </a:r>
            <a:r>
              <a:rPr lang="en-IN" sz="2400" dirty="0">
                <a:hlinkClick r:id="rId3" tooltip="Data structure"/>
              </a:rPr>
              <a:t>data structure</a:t>
            </a:r>
            <a:r>
              <a:rPr lang="en-IN" sz="2400" dirty="0"/>
              <a:t> for organizing </a:t>
            </a:r>
            <a:r>
              <a:rPr lang="en-IN" sz="2400" dirty="0">
                <a:hlinkClick r:id="rId4" tooltip="Point (geometry)"/>
              </a:rPr>
              <a:t>points</a:t>
            </a:r>
            <a:r>
              <a:rPr lang="en-IN" sz="2400" dirty="0"/>
              <a:t> in a </a:t>
            </a:r>
            <a:r>
              <a:rPr lang="en-IN" sz="2400" i="1" dirty="0"/>
              <a:t>Multi</a:t>
            </a:r>
            <a:r>
              <a:rPr lang="en-IN" sz="2400" dirty="0"/>
              <a:t>-dimensional </a:t>
            </a:r>
            <a:r>
              <a:rPr lang="en-IN" sz="2400" dirty="0">
                <a:hlinkClick r:id="rId5" tooltip="Euclidean space"/>
              </a:rPr>
              <a:t>space</a:t>
            </a:r>
            <a:r>
              <a:rPr lang="en-IN" sz="2400" dirty="0"/>
              <a:t>. The ball tree gets its name from the fact that it partitions data points into a nested set of hyperspheres known as "balls“</a:t>
            </a:r>
          </a:p>
          <a:p>
            <a:pPr marL="342900" indent="-342900">
              <a:buFont typeface="Courier New" panose="02070309020205020404" pitchFamily="49" charset="0"/>
              <a:buChar char="o"/>
            </a:pPr>
            <a:r>
              <a:rPr lang="en-IN" sz="2400" dirty="0"/>
              <a:t>Works exactly like K-d Trees, Cuts spaces into Spheres in place of Regions</a:t>
            </a:r>
          </a:p>
          <a:p>
            <a:r>
              <a:rPr lang="en-IN" sz="2400" dirty="0"/>
              <a:t>    earlier.</a:t>
            </a:r>
          </a:p>
          <a:p>
            <a:endParaRPr lang="en-IN" sz="2400" dirty="0"/>
          </a:p>
          <a:p>
            <a:pPr marL="342900" indent="-342900">
              <a:buFont typeface="Courier New" panose="02070309020205020404" pitchFamily="49" charset="0"/>
              <a:buChar char="o"/>
            </a:pPr>
            <a:r>
              <a:rPr lang="en-IN" sz="2400" dirty="0"/>
              <a:t>Advantage: Completely invariant of the space Dimension.</a:t>
            </a:r>
          </a:p>
          <a:p>
            <a:r>
              <a:rPr lang="en-IN" sz="2400" dirty="0"/>
              <a:t>                      Works much faster Than K-d Tree in High Dimensions.</a:t>
            </a:r>
          </a:p>
          <a:p>
            <a:endParaRPr lang="en-IN" sz="2400" dirty="0"/>
          </a:p>
          <a:p>
            <a:endParaRPr lang="en-IN" sz="2400" dirty="0"/>
          </a:p>
          <a:p>
            <a:pPr marL="342900" indent="-342900">
              <a:buFont typeface="Arial" panose="020B0604020202020204" pitchFamily="34" charset="0"/>
              <a:buChar char="•"/>
            </a:pPr>
            <a:r>
              <a:rPr lang="en-IN" sz="2400" dirty="0">
                <a:solidFill>
                  <a:schemeClr val="accent2">
                    <a:lumMod val="60000"/>
                    <a:lumOff val="40000"/>
                  </a:schemeClr>
                </a:solidFill>
              </a:rPr>
              <a:t>The idea is to prune of large portions of the database so that they don’t need to be searched, but this requires that they keep extra information in memory.</a:t>
            </a:r>
          </a:p>
          <a:p>
            <a:pPr marL="342900" indent="-342900">
              <a:buFont typeface="Courier New" panose="02070309020205020404" pitchFamily="49" charset="0"/>
              <a:buChar char="o"/>
            </a:pPr>
            <a:endParaRPr lang="en-IN" sz="2400" dirty="0">
              <a:solidFill>
                <a:schemeClr val="accent2">
                  <a:lumMod val="60000"/>
                  <a:lumOff val="40000"/>
                </a:schemeClr>
              </a:solidFill>
            </a:endParaRPr>
          </a:p>
          <a:p>
            <a:pPr marL="342900" indent="-342900">
              <a:buFont typeface="Courier New" panose="02070309020205020404" pitchFamily="49" charset="0"/>
              <a:buChar char="o"/>
            </a:pPr>
            <a:endParaRPr lang="en-IN" sz="2400" dirty="0"/>
          </a:p>
          <a:p>
            <a:pPr marL="342900" indent="-342900">
              <a:buFont typeface="Courier New" panose="02070309020205020404" pitchFamily="49" charset="0"/>
              <a:buChar char="o"/>
            </a:pPr>
            <a:endParaRPr lang="en-IN" sz="2400" dirty="0"/>
          </a:p>
          <a:p>
            <a:endParaRPr lang="en-IN" dirty="0"/>
          </a:p>
        </p:txBody>
      </p:sp>
    </p:spTree>
    <p:extLst>
      <p:ext uri="{BB962C8B-B14F-4D97-AF65-F5344CB8AC3E}">
        <p14:creationId xmlns:p14="http://schemas.microsoft.com/office/powerpoint/2010/main" val="254715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785D3-5F35-4721-A546-E373CA4E48FB}"/>
              </a:ext>
            </a:extLst>
          </p:cNvPr>
          <p:cNvSpPr/>
          <p:nvPr/>
        </p:nvSpPr>
        <p:spPr>
          <a:xfrm>
            <a:off x="982291" y="507829"/>
            <a:ext cx="5246133" cy="5401994"/>
          </a:xfrm>
          <a:prstGeom prst="rect">
            <a:avLst/>
          </a:prstGeom>
          <a:solidFill>
            <a:schemeClr val="bg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239FE4-1D37-4A22-B543-D1A72FEF59B1}"/>
              </a:ext>
            </a:extLst>
          </p:cNvPr>
          <p:cNvSpPr/>
          <p:nvPr/>
        </p:nvSpPr>
        <p:spPr>
          <a:xfrm>
            <a:off x="6241367" y="492369"/>
            <a:ext cx="5266005" cy="5401994"/>
          </a:xfrm>
          <a:prstGeom prst="rect">
            <a:avLst/>
          </a:prstGeom>
          <a:solidFill>
            <a:schemeClr val="bg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674D73A7-C31A-402B-B489-9D70F2478ED4}"/>
              </a:ext>
            </a:extLst>
          </p:cNvPr>
          <p:cNvSpPr/>
          <p:nvPr/>
        </p:nvSpPr>
        <p:spPr>
          <a:xfrm>
            <a:off x="1938997" y="239385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9607536-22D7-43BA-B446-5F7E33141903}"/>
              </a:ext>
            </a:extLst>
          </p:cNvPr>
          <p:cNvSpPr/>
          <p:nvPr/>
        </p:nvSpPr>
        <p:spPr>
          <a:xfrm>
            <a:off x="1629508" y="1311814"/>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9CAEEF0-C4A3-4472-A4E1-9C6C6BA71FAB}"/>
              </a:ext>
            </a:extLst>
          </p:cNvPr>
          <p:cNvSpPr/>
          <p:nvPr/>
        </p:nvSpPr>
        <p:spPr>
          <a:xfrm>
            <a:off x="2235591" y="3275427"/>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9D8DD2E-6790-4646-801B-0D436D94BC94}"/>
              </a:ext>
            </a:extLst>
          </p:cNvPr>
          <p:cNvSpPr/>
          <p:nvPr/>
        </p:nvSpPr>
        <p:spPr>
          <a:xfrm>
            <a:off x="2595489" y="2520461"/>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FF324B02-AE30-4D47-8E27-C2E932197E73}"/>
              </a:ext>
            </a:extLst>
          </p:cNvPr>
          <p:cNvSpPr/>
          <p:nvPr/>
        </p:nvSpPr>
        <p:spPr>
          <a:xfrm>
            <a:off x="3254327" y="154041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B052B67-9940-43A7-BF4E-30F99B6AF55B}"/>
              </a:ext>
            </a:extLst>
          </p:cNvPr>
          <p:cNvSpPr/>
          <p:nvPr/>
        </p:nvSpPr>
        <p:spPr>
          <a:xfrm>
            <a:off x="3132408" y="3237913"/>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F0E5BF3-22EE-4BEB-A14B-37A883497EB5}"/>
              </a:ext>
            </a:extLst>
          </p:cNvPr>
          <p:cNvSpPr/>
          <p:nvPr/>
        </p:nvSpPr>
        <p:spPr>
          <a:xfrm>
            <a:off x="3920197" y="223676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1E4664C-4DAB-460A-B7A0-EDF958BCA708}"/>
              </a:ext>
            </a:extLst>
          </p:cNvPr>
          <p:cNvSpPr/>
          <p:nvPr/>
        </p:nvSpPr>
        <p:spPr>
          <a:xfrm>
            <a:off x="3268394" y="371744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030BE5E-BDA8-4776-8874-A401606B4779}"/>
              </a:ext>
            </a:extLst>
          </p:cNvPr>
          <p:cNvSpPr/>
          <p:nvPr/>
        </p:nvSpPr>
        <p:spPr>
          <a:xfrm>
            <a:off x="3453618" y="4021017"/>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766174E7-FCF9-4195-BC5C-1AE7739D2E2F}"/>
              </a:ext>
            </a:extLst>
          </p:cNvPr>
          <p:cNvSpPr/>
          <p:nvPr/>
        </p:nvSpPr>
        <p:spPr>
          <a:xfrm>
            <a:off x="4492283" y="294718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9830A66-40A2-4C60-96A2-83DC439A1354}"/>
              </a:ext>
            </a:extLst>
          </p:cNvPr>
          <p:cNvSpPr/>
          <p:nvPr/>
        </p:nvSpPr>
        <p:spPr>
          <a:xfrm>
            <a:off x="3624775" y="461889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063440A-65BB-498D-9230-9D351D39EC4F}"/>
              </a:ext>
            </a:extLst>
          </p:cNvPr>
          <p:cNvSpPr/>
          <p:nvPr/>
        </p:nvSpPr>
        <p:spPr>
          <a:xfrm>
            <a:off x="4860388" y="3338731"/>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08E2E289-05A1-4614-8A90-B079FFBCEC55}"/>
              </a:ext>
            </a:extLst>
          </p:cNvPr>
          <p:cNvSpPr/>
          <p:nvPr/>
        </p:nvSpPr>
        <p:spPr>
          <a:xfrm>
            <a:off x="4234376" y="467985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8CB43FE-A872-49B0-8435-B9809D361CA6}"/>
              </a:ext>
            </a:extLst>
          </p:cNvPr>
          <p:cNvSpPr/>
          <p:nvPr/>
        </p:nvSpPr>
        <p:spPr>
          <a:xfrm>
            <a:off x="3938955" y="2722102"/>
            <a:ext cx="126609" cy="12660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31FA6FD-C61B-4ADB-ABD3-A6EE1B3F5990}"/>
              </a:ext>
            </a:extLst>
          </p:cNvPr>
          <p:cNvSpPr/>
          <p:nvPr/>
        </p:nvSpPr>
        <p:spPr>
          <a:xfrm>
            <a:off x="5650523" y="395771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34F797C-52A3-43E5-A3EE-06974404B28C}"/>
              </a:ext>
            </a:extLst>
          </p:cNvPr>
          <p:cNvSpPr/>
          <p:nvPr/>
        </p:nvSpPr>
        <p:spPr>
          <a:xfrm>
            <a:off x="5523914" y="4944794"/>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193F61EF-1022-4A48-AA94-4E4E582EF0C4}"/>
              </a:ext>
            </a:extLst>
          </p:cNvPr>
          <p:cNvCxnSpPr>
            <a:cxnSpLocks/>
          </p:cNvCxnSpPr>
          <p:nvPr/>
        </p:nvCxnSpPr>
        <p:spPr>
          <a:xfrm flipH="1" flipV="1">
            <a:off x="1812388" y="1438423"/>
            <a:ext cx="2126567" cy="1346984"/>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3B0514-38A7-435B-9625-02E226AA6C35}"/>
              </a:ext>
            </a:extLst>
          </p:cNvPr>
          <p:cNvSpPr txBox="1"/>
          <p:nvPr/>
        </p:nvSpPr>
        <p:spPr>
          <a:xfrm>
            <a:off x="1493090" y="4862117"/>
            <a:ext cx="2789225" cy="369332"/>
          </a:xfrm>
          <a:prstGeom prst="rect">
            <a:avLst/>
          </a:prstGeom>
          <a:noFill/>
        </p:spPr>
        <p:txBody>
          <a:bodyPr wrap="none" rtlCol="0">
            <a:spAutoFit/>
          </a:bodyPr>
          <a:lstStyle/>
          <a:p>
            <a:r>
              <a:rPr lang="en-IN" b="1" dirty="0">
                <a:ln w="0"/>
                <a:solidFill>
                  <a:srgbClr val="FFFF00"/>
                </a:solidFill>
                <a:effectLst>
                  <a:outerShdw blurRad="38100" dist="19050" dir="2700000" algn="tl" rotWithShape="0">
                    <a:schemeClr val="dk1">
                      <a:alpha val="40000"/>
                    </a:schemeClr>
                  </a:outerShdw>
                </a:effectLst>
              </a:rPr>
              <a:t>Gives you highest variance</a:t>
            </a:r>
          </a:p>
        </p:txBody>
      </p:sp>
      <p:cxnSp>
        <p:nvCxnSpPr>
          <p:cNvPr id="35" name="Straight Arrow Connector 34">
            <a:extLst>
              <a:ext uri="{FF2B5EF4-FFF2-40B4-BE49-F238E27FC236}">
                <a16:creationId xmlns:a16="http://schemas.microsoft.com/office/drawing/2014/main" id="{0464A7B2-E1A8-4386-A161-D2EB412E4A1E}"/>
              </a:ext>
            </a:extLst>
          </p:cNvPr>
          <p:cNvCxnSpPr>
            <a:cxnSpLocks/>
            <a:endCxn id="19" idx="1"/>
          </p:cNvCxnSpPr>
          <p:nvPr/>
        </p:nvCxnSpPr>
        <p:spPr>
          <a:xfrm>
            <a:off x="1740876" y="1441055"/>
            <a:ext cx="3801579" cy="352228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Star: 5 Points 39">
            <a:extLst>
              <a:ext uri="{FF2B5EF4-FFF2-40B4-BE49-F238E27FC236}">
                <a16:creationId xmlns:a16="http://schemas.microsoft.com/office/drawing/2014/main" id="{7CCFC100-530A-46A6-B7F8-3FD96492D2B9}"/>
              </a:ext>
            </a:extLst>
          </p:cNvPr>
          <p:cNvSpPr/>
          <p:nvPr/>
        </p:nvSpPr>
        <p:spPr>
          <a:xfrm>
            <a:off x="2170273" y="1815346"/>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Star: 5 Points 40">
            <a:extLst>
              <a:ext uri="{FF2B5EF4-FFF2-40B4-BE49-F238E27FC236}">
                <a16:creationId xmlns:a16="http://schemas.microsoft.com/office/drawing/2014/main" id="{AF444B2E-363B-471B-9E3F-B6A4BBBF886C}"/>
              </a:ext>
            </a:extLst>
          </p:cNvPr>
          <p:cNvSpPr/>
          <p:nvPr/>
        </p:nvSpPr>
        <p:spPr>
          <a:xfrm>
            <a:off x="2338353" y="1956117"/>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Star: 5 Points 41">
            <a:extLst>
              <a:ext uri="{FF2B5EF4-FFF2-40B4-BE49-F238E27FC236}">
                <a16:creationId xmlns:a16="http://schemas.microsoft.com/office/drawing/2014/main" id="{C406F5C1-9958-4503-916B-77B86553CA52}"/>
              </a:ext>
            </a:extLst>
          </p:cNvPr>
          <p:cNvSpPr/>
          <p:nvPr/>
        </p:nvSpPr>
        <p:spPr>
          <a:xfrm>
            <a:off x="2772839" y="2312056"/>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Star: 5 Points 42">
            <a:extLst>
              <a:ext uri="{FF2B5EF4-FFF2-40B4-BE49-F238E27FC236}">
                <a16:creationId xmlns:a16="http://schemas.microsoft.com/office/drawing/2014/main" id="{0BEA53B3-CBD6-457E-820A-B48C4FBF0051}"/>
              </a:ext>
            </a:extLst>
          </p:cNvPr>
          <p:cNvSpPr/>
          <p:nvPr/>
        </p:nvSpPr>
        <p:spPr>
          <a:xfrm>
            <a:off x="3254327" y="2802081"/>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Star: 5 Points 43">
            <a:extLst>
              <a:ext uri="{FF2B5EF4-FFF2-40B4-BE49-F238E27FC236}">
                <a16:creationId xmlns:a16="http://schemas.microsoft.com/office/drawing/2014/main" id="{8D4674E6-2DAE-437B-9BF5-7233700F129A}"/>
              </a:ext>
            </a:extLst>
          </p:cNvPr>
          <p:cNvSpPr/>
          <p:nvPr/>
        </p:nvSpPr>
        <p:spPr>
          <a:xfrm>
            <a:off x="3095556" y="2617899"/>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Star: 5 Points 44">
            <a:extLst>
              <a:ext uri="{FF2B5EF4-FFF2-40B4-BE49-F238E27FC236}">
                <a16:creationId xmlns:a16="http://schemas.microsoft.com/office/drawing/2014/main" id="{07A50B2C-F9EB-4BC6-8C8C-6D54B38CBC4B}"/>
              </a:ext>
            </a:extLst>
          </p:cNvPr>
          <p:cNvSpPr/>
          <p:nvPr/>
        </p:nvSpPr>
        <p:spPr>
          <a:xfrm>
            <a:off x="3620749" y="3133710"/>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Star: 5 Points 45">
            <a:extLst>
              <a:ext uri="{FF2B5EF4-FFF2-40B4-BE49-F238E27FC236}">
                <a16:creationId xmlns:a16="http://schemas.microsoft.com/office/drawing/2014/main" id="{3B737DD0-6597-486A-8F43-D0E435381676}"/>
              </a:ext>
            </a:extLst>
          </p:cNvPr>
          <p:cNvSpPr/>
          <p:nvPr/>
        </p:nvSpPr>
        <p:spPr>
          <a:xfrm>
            <a:off x="3802125" y="3265871"/>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Star: 5 Points 46">
            <a:extLst>
              <a:ext uri="{FF2B5EF4-FFF2-40B4-BE49-F238E27FC236}">
                <a16:creationId xmlns:a16="http://schemas.microsoft.com/office/drawing/2014/main" id="{776E455C-65A7-45F3-AECB-675ED98DABB1}"/>
              </a:ext>
            </a:extLst>
          </p:cNvPr>
          <p:cNvSpPr/>
          <p:nvPr/>
        </p:nvSpPr>
        <p:spPr>
          <a:xfrm>
            <a:off x="3494140" y="3000421"/>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Star: 5 Points 47">
            <a:extLst>
              <a:ext uri="{FF2B5EF4-FFF2-40B4-BE49-F238E27FC236}">
                <a16:creationId xmlns:a16="http://schemas.microsoft.com/office/drawing/2014/main" id="{A0732F57-4B65-4D54-B47C-9A82C0C6D233}"/>
              </a:ext>
            </a:extLst>
          </p:cNvPr>
          <p:cNvSpPr/>
          <p:nvPr/>
        </p:nvSpPr>
        <p:spPr>
          <a:xfrm>
            <a:off x="3970205" y="3426440"/>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Star: 5 Points 48">
            <a:extLst>
              <a:ext uri="{FF2B5EF4-FFF2-40B4-BE49-F238E27FC236}">
                <a16:creationId xmlns:a16="http://schemas.microsoft.com/office/drawing/2014/main" id="{D2E9983D-C1AC-4878-B26E-D5581218BF97}"/>
              </a:ext>
            </a:extLst>
          </p:cNvPr>
          <p:cNvSpPr/>
          <p:nvPr/>
        </p:nvSpPr>
        <p:spPr>
          <a:xfrm>
            <a:off x="4273586" y="3696576"/>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Star: 5 Points 49">
            <a:extLst>
              <a:ext uri="{FF2B5EF4-FFF2-40B4-BE49-F238E27FC236}">
                <a16:creationId xmlns:a16="http://schemas.microsoft.com/office/drawing/2014/main" id="{6184C436-9DEE-4677-BADB-D778B80CBD2C}"/>
              </a:ext>
            </a:extLst>
          </p:cNvPr>
          <p:cNvSpPr/>
          <p:nvPr/>
        </p:nvSpPr>
        <p:spPr>
          <a:xfrm>
            <a:off x="4492283" y="3900292"/>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Star: 5 Points 50">
            <a:extLst>
              <a:ext uri="{FF2B5EF4-FFF2-40B4-BE49-F238E27FC236}">
                <a16:creationId xmlns:a16="http://schemas.microsoft.com/office/drawing/2014/main" id="{0867B48D-31EC-43F5-8342-12A28722AA0A}"/>
              </a:ext>
            </a:extLst>
          </p:cNvPr>
          <p:cNvSpPr/>
          <p:nvPr/>
        </p:nvSpPr>
        <p:spPr>
          <a:xfrm>
            <a:off x="4795070" y="4217965"/>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Star: 5 Points 51">
            <a:extLst>
              <a:ext uri="{FF2B5EF4-FFF2-40B4-BE49-F238E27FC236}">
                <a16:creationId xmlns:a16="http://schemas.microsoft.com/office/drawing/2014/main" id="{A454CC29-EF58-4D6B-8069-1EFB9DCBABD0}"/>
              </a:ext>
            </a:extLst>
          </p:cNvPr>
          <p:cNvSpPr/>
          <p:nvPr/>
        </p:nvSpPr>
        <p:spPr>
          <a:xfrm>
            <a:off x="5061892" y="4426370"/>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Arrow Connector 53">
            <a:extLst>
              <a:ext uri="{FF2B5EF4-FFF2-40B4-BE49-F238E27FC236}">
                <a16:creationId xmlns:a16="http://schemas.microsoft.com/office/drawing/2014/main" id="{583DC849-3FCE-48CF-9B4A-51D46FC8816A}"/>
              </a:ext>
            </a:extLst>
          </p:cNvPr>
          <p:cNvCxnSpPr>
            <a:cxnSpLocks/>
          </p:cNvCxnSpPr>
          <p:nvPr/>
        </p:nvCxnSpPr>
        <p:spPr>
          <a:xfrm flipH="1">
            <a:off x="2533026" y="1666565"/>
            <a:ext cx="662688" cy="373432"/>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EA757E-6A2D-4750-880C-6B25DF7447F4}"/>
              </a:ext>
            </a:extLst>
          </p:cNvPr>
          <p:cNvCxnSpPr>
            <a:cxnSpLocks/>
          </p:cNvCxnSpPr>
          <p:nvPr/>
        </p:nvCxnSpPr>
        <p:spPr>
          <a:xfrm flipH="1">
            <a:off x="4393593" y="3414962"/>
            <a:ext cx="493119" cy="293262"/>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3D01D9B-791B-45FA-ABF0-ED27DE155642}"/>
              </a:ext>
            </a:extLst>
          </p:cNvPr>
          <p:cNvCxnSpPr>
            <a:cxnSpLocks/>
          </p:cNvCxnSpPr>
          <p:nvPr/>
        </p:nvCxnSpPr>
        <p:spPr>
          <a:xfrm flipH="1">
            <a:off x="5207723" y="4109073"/>
            <a:ext cx="469172" cy="384169"/>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D3462-9602-4F8C-9F81-D334E0F0C115}"/>
              </a:ext>
            </a:extLst>
          </p:cNvPr>
          <p:cNvCxnSpPr>
            <a:cxnSpLocks/>
          </p:cNvCxnSpPr>
          <p:nvPr/>
        </p:nvCxnSpPr>
        <p:spPr>
          <a:xfrm flipV="1">
            <a:off x="2403390" y="2839955"/>
            <a:ext cx="639187" cy="411068"/>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3E7B032-0C88-45F2-87C1-A6A2873884F9}"/>
              </a:ext>
            </a:extLst>
          </p:cNvPr>
          <p:cNvCxnSpPr>
            <a:cxnSpLocks/>
          </p:cNvCxnSpPr>
          <p:nvPr/>
        </p:nvCxnSpPr>
        <p:spPr>
          <a:xfrm flipV="1">
            <a:off x="3422922" y="3462993"/>
            <a:ext cx="379203" cy="275856"/>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3FF7CCF-71AE-4F75-A29F-A9E7E14D6AE2}"/>
              </a:ext>
            </a:extLst>
          </p:cNvPr>
          <p:cNvCxnSpPr>
            <a:cxnSpLocks/>
          </p:cNvCxnSpPr>
          <p:nvPr/>
        </p:nvCxnSpPr>
        <p:spPr>
          <a:xfrm flipH="1">
            <a:off x="1922109" y="1815297"/>
            <a:ext cx="3478720" cy="2819478"/>
          </a:xfrm>
          <a:prstGeom prst="line">
            <a:avLst/>
          </a:prstGeom>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8673EE29-73C9-494E-8F15-BE7BB931272D}"/>
              </a:ext>
            </a:extLst>
          </p:cNvPr>
          <p:cNvSpPr txBox="1"/>
          <p:nvPr/>
        </p:nvSpPr>
        <p:spPr>
          <a:xfrm rot="19429348">
            <a:off x="4701798" y="1534229"/>
            <a:ext cx="721672" cy="369332"/>
          </a:xfrm>
          <a:prstGeom prst="rect">
            <a:avLst/>
          </a:prstGeom>
          <a:noFill/>
        </p:spPr>
        <p:txBody>
          <a:bodyPr wrap="none" rtlCol="0">
            <a:spAutoFit/>
          </a:bodyPr>
          <a:lstStyle/>
          <a:p>
            <a:r>
              <a:rPr lang="en-IN" b="1" dirty="0">
                <a:solidFill>
                  <a:srgbClr val="FFFF00"/>
                </a:solidFill>
              </a:rPr>
              <a:t>Mean</a:t>
            </a:r>
          </a:p>
        </p:txBody>
      </p:sp>
      <p:sp>
        <p:nvSpPr>
          <p:cNvPr id="77" name="Oval 76">
            <a:extLst>
              <a:ext uri="{FF2B5EF4-FFF2-40B4-BE49-F238E27FC236}">
                <a16:creationId xmlns:a16="http://schemas.microsoft.com/office/drawing/2014/main" id="{F0753330-3E33-4769-9057-2D1E1BC8D468}"/>
              </a:ext>
            </a:extLst>
          </p:cNvPr>
          <p:cNvSpPr/>
          <p:nvPr/>
        </p:nvSpPr>
        <p:spPr>
          <a:xfrm>
            <a:off x="2964902" y="2309232"/>
            <a:ext cx="229109" cy="2308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DA7C57C4-9F76-4C38-8860-587719B514B5}"/>
              </a:ext>
            </a:extLst>
          </p:cNvPr>
          <p:cNvSpPr/>
          <p:nvPr/>
        </p:nvSpPr>
        <p:spPr>
          <a:xfrm>
            <a:off x="4296647" y="3902405"/>
            <a:ext cx="232829" cy="23722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D01BAE9E-DAB9-402C-BB71-AA3F9584C88F}"/>
              </a:ext>
            </a:extLst>
          </p:cNvPr>
          <p:cNvSpPr/>
          <p:nvPr/>
        </p:nvSpPr>
        <p:spPr>
          <a:xfrm>
            <a:off x="1922109" y="1411907"/>
            <a:ext cx="2163417" cy="2206756"/>
          </a:xfrm>
          <a:prstGeom prst="ellipse">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BDEA669E-44FC-4554-B2DE-331DA8DC1B7B}"/>
              </a:ext>
            </a:extLst>
          </p:cNvPr>
          <p:cNvSpPr/>
          <p:nvPr/>
        </p:nvSpPr>
        <p:spPr>
          <a:xfrm>
            <a:off x="3074225" y="2442036"/>
            <a:ext cx="2789226" cy="2602879"/>
          </a:xfrm>
          <a:prstGeom prst="ellipse">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D94B5777-69F8-4D5C-83AF-6A55DDFF1A78}"/>
              </a:ext>
            </a:extLst>
          </p:cNvPr>
          <p:cNvSpPr/>
          <p:nvPr/>
        </p:nvSpPr>
        <p:spPr>
          <a:xfrm>
            <a:off x="2865362" y="1400302"/>
            <a:ext cx="1257555" cy="1331262"/>
          </a:xfrm>
          <a:prstGeom prst="ellipse">
            <a:avLst/>
          </a:prstGeom>
          <a:solidFill>
            <a:schemeClr val="tx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D2E977FB-F626-4C1E-996C-61298C9AAC9F}"/>
              </a:ext>
            </a:extLst>
          </p:cNvPr>
          <p:cNvSpPr/>
          <p:nvPr/>
        </p:nvSpPr>
        <p:spPr>
          <a:xfrm>
            <a:off x="1807050" y="1955991"/>
            <a:ext cx="1629003" cy="1663830"/>
          </a:xfrm>
          <a:prstGeom prst="ellipse">
            <a:avLst/>
          </a:prstGeom>
          <a:solidFill>
            <a:schemeClr val="tx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C7088BBD-AC89-4D0F-AC9B-637CCDC28A85}"/>
              </a:ext>
            </a:extLst>
          </p:cNvPr>
          <p:cNvSpPr/>
          <p:nvPr/>
        </p:nvSpPr>
        <p:spPr>
          <a:xfrm>
            <a:off x="4249962" y="2763140"/>
            <a:ext cx="1659844" cy="1681334"/>
          </a:xfrm>
          <a:prstGeom prst="ellipse">
            <a:avLst/>
          </a:prstGeom>
          <a:solidFill>
            <a:srgbClr val="7030A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D31F2F2-3015-499C-BF92-E10F16B55F8B}"/>
              </a:ext>
            </a:extLst>
          </p:cNvPr>
          <p:cNvSpPr/>
          <p:nvPr/>
        </p:nvSpPr>
        <p:spPr>
          <a:xfrm>
            <a:off x="3068097" y="3577708"/>
            <a:ext cx="1462221" cy="1514150"/>
          </a:xfrm>
          <a:prstGeom prst="ellipse">
            <a:avLst/>
          </a:prstGeom>
          <a:solidFill>
            <a:srgbClr val="7030A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34700820-9B4F-43C2-B7BA-F4865AA624D2}"/>
              </a:ext>
            </a:extLst>
          </p:cNvPr>
          <p:cNvSpPr/>
          <p:nvPr/>
        </p:nvSpPr>
        <p:spPr>
          <a:xfrm>
            <a:off x="6651700" y="789363"/>
            <a:ext cx="4351315" cy="4282040"/>
          </a:xfrm>
          <a:prstGeom prst="ellipse">
            <a:avLst/>
          </a:prstGeom>
          <a:solidFill>
            <a:schemeClr val="accent6">
              <a:lumMod val="5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8054DD8C-22B6-4F4A-A141-2E0589DE3DD0}"/>
              </a:ext>
            </a:extLst>
          </p:cNvPr>
          <p:cNvSpPr/>
          <p:nvPr/>
        </p:nvSpPr>
        <p:spPr>
          <a:xfrm>
            <a:off x="8236634" y="2182623"/>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272EBEC3-BA1D-4CCE-BFC3-4EC6C5AE5250}"/>
              </a:ext>
            </a:extLst>
          </p:cNvPr>
          <p:cNvSpPr/>
          <p:nvPr/>
        </p:nvSpPr>
        <p:spPr>
          <a:xfrm>
            <a:off x="8624639" y="2413435"/>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5426D86C-9B33-4D36-B0CB-566452DDD5F4}"/>
              </a:ext>
            </a:extLst>
          </p:cNvPr>
          <p:cNvSpPr/>
          <p:nvPr/>
        </p:nvSpPr>
        <p:spPr>
          <a:xfrm>
            <a:off x="8498029" y="2267243"/>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723B0C6D-EAC4-414D-807B-41D41E82A449}"/>
              </a:ext>
            </a:extLst>
          </p:cNvPr>
          <p:cNvSpPr/>
          <p:nvPr/>
        </p:nvSpPr>
        <p:spPr>
          <a:xfrm>
            <a:off x="8624638" y="2762999"/>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9A682298-76D0-4CC9-9856-5C2050BBF4DB}"/>
              </a:ext>
            </a:extLst>
          </p:cNvPr>
          <p:cNvSpPr/>
          <p:nvPr/>
        </p:nvSpPr>
        <p:spPr>
          <a:xfrm>
            <a:off x="8299938" y="3225036"/>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B650E7A4-5D09-4E4D-AFC2-175441C5C26B}"/>
              </a:ext>
            </a:extLst>
          </p:cNvPr>
          <p:cNvSpPr/>
          <p:nvPr/>
        </p:nvSpPr>
        <p:spPr>
          <a:xfrm>
            <a:off x="7749756" y="3336384"/>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a:extLst>
              <a:ext uri="{FF2B5EF4-FFF2-40B4-BE49-F238E27FC236}">
                <a16:creationId xmlns:a16="http://schemas.microsoft.com/office/drawing/2014/main" id="{1491A352-0232-44FF-B424-2AA0625371A4}"/>
              </a:ext>
            </a:extLst>
          </p:cNvPr>
          <p:cNvSpPr/>
          <p:nvPr/>
        </p:nvSpPr>
        <p:spPr>
          <a:xfrm>
            <a:off x="7164187" y="2875204"/>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7D2C2F15-A7A1-41B0-A62D-32F8D8DA7C89}"/>
              </a:ext>
            </a:extLst>
          </p:cNvPr>
          <p:cNvSpPr/>
          <p:nvPr/>
        </p:nvSpPr>
        <p:spPr>
          <a:xfrm>
            <a:off x="7087341" y="216452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DBF97822-5176-4F8E-8250-7B4873D8790D}"/>
              </a:ext>
            </a:extLst>
          </p:cNvPr>
          <p:cNvSpPr/>
          <p:nvPr/>
        </p:nvSpPr>
        <p:spPr>
          <a:xfrm>
            <a:off x="7468744" y="1538067"/>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D893EBCC-679D-4644-98C1-6FF9530B519E}"/>
              </a:ext>
            </a:extLst>
          </p:cNvPr>
          <p:cNvSpPr/>
          <p:nvPr/>
        </p:nvSpPr>
        <p:spPr>
          <a:xfrm>
            <a:off x="8173329" y="1187546"/>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CAB9ACAE-6B25-46AF-B81C-AB9EC5128EE3}"/>
              </a:ext>
            </a:extLst>
          </p:cNvPr>
          <p:cNvSpPr/>
          <p:nvPr/>
        </p:nvSpPr>
        <p:spPr>
          <a:xfrm>
            <a:off x="8981622" y="1336997"/>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67C9A395-582C-454F-A8AC-D80EF819F721}"/>
              </a:ext>
            </a:extLst>
          </p:cNvPr>
          <p:cNvSpPr/>
          <p:nvPr/>
        </p:nvSpPr>
        <p:spPr>
          <a:xfrm>
            <a:off x="9532365" y="182938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Oval 108">
            <a:extLst>
              <a:ext uri="{FF2B5EF4-FFF2-40B4-BE49-F238E27FC236}">
                <a16:creationId xmlns:a16="http://schemas.microsoft.com/office/drawing/2014/main" id="{DA85F6B6-A9AD-485A-8315-34A949F6E176}"/>
              </a:ext>
            </a:extLst>
          </p:cNvPr>
          <p:cNvSpPr/>
          <p:nvPr/>
        </p:nvSpPr>
        <p:spPr>
          <a:xfrm>
            <a:off x="9902455" y="2460690"/>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Oval 109">
            <a:extLst>
              <a:ext uri="{FF2B5EF4-FFF2-40B4-BE49-F238E27FC236}">
                <a16:creationId xmlns:a16="http://schemas.microsoft.com/office/drawing/2014/main" id="{F4E45B3F-27F2-459D-88B2-D4B16D4B9E7D}"/>
              </a:ext>
            </a:extLst>
          </p:cNvPr>
          <p:cNvSpPr/>
          <p:nvPr/>
        </p:nvSpPr>
        <p:spPr>
          <a:xfrm>
            <a:off x="10049566" y="3202195"/>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Oval 110">
            <a:extLst>
              <a:ext uri="{FF2B5EF4-FFF2-40B4-BE49-F238E27FC236}">
                <a16:creationId xmlns:a16="http://schemas.microsoft.com/office/drawing/2014/main" id="{EF4B5DD6-F47E-46BF-80F5-82446E43A800}"/>
              </a:ext>
            </a:extLst>
          </p:cNvPr>
          <p:cNvSpPr/>
          <p:nvPr/>
        </p:nvSpPr>
        <p:spPr>
          <a:xfrm>
            <a:off x="9864103" y="390029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Oval 111">
            <a:extLst>
              <a:ext uri="{FF2B5EF4-FFF2-40B4-BE49-F238E27FC236}">
                <a16:creationId xmlns:a16="http://schemas.microsoft.com/office/drawing/2014/main" id="{A771251F-13F9-4CB0-93D9-9AA44270F6D8}"/>
              </a:ext>
            </a:extLst>
          </p:cNvPr>
          <p:cNvSpPr/>
          <p:nvPr/>
        </p:nvSpPr>
        <p:spPr>
          <a:xfrm>
            <a:off x="9297543" y="4412792"/>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val 112">
            <a:extLst>
              <a:ext uri="{FF2B5EF4-FFF2-40B4-BE49-F238E27FC236}">
                <a16:creationId xmlns:a16="http://schemas.microsoft.com/office/drawing/2014/main" id="{B5A2863D-1106-4D3A-96C1-76C7C40F0DDC}"/>
              </a:ext>
            </a:extLst>
          </p:cNvPr>
          <p:cNvSpPr/>
          <p:nvPr/>
        </p:nvSpPr>
        <p:spPr>
          <a:xfrm>
            <a:off x="8722512" y="4675158"/>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Oval 113">
            <a:extLst>
              <a:ext uri="{FF2B5EF4-FFF2-40B4-BE49-F238E27FC236}">
                <a16:creationId xmlns:a16="http://schemas.microsoft.com/office/drawing/2014/main" id="{1D6CD41E-1A5C-40F3-874F-BA4745B96E58}"/>
              </a:ext>
            </a:extLst>
          </p:cNvPr>
          <p:cNvSpPr/>
          <p:nvPr/>
        </p:nvSpPr>
        <p:spPr>
          <a:xfrm>
            <a:off x="8037177" y="4691025"/>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a:extLst>
              <a:ext uri="{FF2B5EF4-FFF2-40B4-BE49-F238E27FC236}">
                <a16:creationId xmlns:a16="http://schemas.microsoft.com/office/drawing/2014/main" id="{B3DB8EEC-8230-4321-AF58-9DC5FCD82B0C}"/>
              </a:ext>
            </a:extLst>
          </p:cNvPr>
          <p:cNvSpPr/>
          <p:nvPr/>
        </p:nvSpPr>
        <p:spPr>
          <a:xfrm>
            <a:off x="7087341" y="2707060"/>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A381C62F-539B-4237-B939-62B4610302FD}"/>
              </a:ext>
            </a:extLst>
          </p:cNvPr>
          <p:cNvSpPr/>
          <p:nvPr/>
        </p:nvSpPr>
        <p:spPr>
          <a:xfrm>
            <a:off x="7910568" y="1259060"/>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Oval 116">
            <a:extLst>
              <a:ext uri="{FF2B5EF4-FFF2-40B4-BE49-F238E27FC236}">
                <a16:creationId xmlns:a16="http://schemas.microsoft.com/office/drawing/2014/main" id="{F625DE52-E60B-4C46-984C-76B72C1C2C6C}"/>
              </a:ext>
            </a:extLst>
          </p:cNvPr>
          <p:cNvSpPr/>
          <p:nvPr/>
        </p:nvSpPr>
        <p:spPr>
          <a:xfrm>
            <a:off x="9170934" y="1460106"/>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117">
            <a:extLst>
              <a:ext uri="{FF2B5EF4-FFF2-40B4-BE49-F238E27FC236}">
                <a16:creationId xmlns:a16="http://schemas.microsoft.com/office/drawing/2014/main" id="{B1BA431B-3F00-47B0-9904-44B6E64D27AE}"/>
              </a:ext>
            </a:extLst>
          </p:cNvPr>
          <p:cNvSpPr/>
          <p:nvPr/>
        </p:nvSpPr>
        <p:spPr>
          <a:xfrm>
            <a:off x="10196677" y="3396303"/>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Oval 118">
            <a:extLst>
              <a:ext uri="{FF2B5EF4-FFF2-40B4-BE49-F238E27FC236}">
                <a16:creationId xmlns:a16="http://schemas.microsoft.com/office/drawing/2014/main" id="{BCAC0909-7846-4740-8D7D-9940EDEC6B3B}"/>
              </a:ext>
            </a:extLst>
          </p:cNvPr>
          <p:cNvSpPr/>
          <p:nvPr/>
        </p:nvSpPr>
        <p:spPr>
          <a:xfrm>
            <a:off x="8855013" y="4446268"/>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a:extLst>
              <a:ext uri="{FF2B5EF4-FFF2-40B4-BE49-F238E27FC236}">
                <a16:creationId xmlns:a16="http://schemas.microsoft.com/office/drawing/2014/main" id="{D24B9B89-5AE4-44B1-8DC8-39CE726C67D3}"/>
              </a:ext>
            </a:extLst>
          </p:cNvPr>
          <p:cNvSpPr/>
          <p:nvPr/>
        </p:nvSpPr>
        <p:spPr>
          <a:xfrm>
            <a:off x="8075398" y="4508166"/>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Oval 120">
            <a:extLst>
              <a:ext uri="{FF2B5EF4-FFF2-40B4-BE49-F238E27FC236}">
                <a16:creationId xmlns:a16="http://schemas.microsoft.com/office/drawing/2014/main" id="{E633A3F9-2461-4E1F-BC5F-780A164A9BA6}"/>
              </a:ext>
            </a:extLst>
          </p:cNvPr>
          <p:cNvSpPr/>
          <p:nvPr/>
        </p:nvSpPr>
        <p:spPr>
          <a:xfrm>
            <a:off x="9927407" y="2242427"/>
            <a:ext cx="126609" cy="1266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Oval 122">
            <a:extLst>
              <a:ext uri="{FF2B5EF4-FFF2-40B4-BE49-F238E27FC236}">
                <a16:creationId xmlns:a16="http://schemas.microsoft.com/office/drawing/2014/main" id="{0156AE40-974A-4665-B887-237E82C58A5B}"/>
              </a:ext>
            </a:extLst>
          </p:cNvPr>
          <p:cNvSpPr/>
          <p:nvPr/>
        </p:nvSpPr>
        <p:spPr>
          <a:xfrm>
            <a:off x="6839006" y="-168252"/>
            <a:ext cx="3812158" cy="4009760"/>
          </a:xfrm>
          <a:prstGeom prst="ellipse">
            <a:avLst/>
          </a:prstGeom>
          <a:solidFill>
            <a:schemeClr val="accent6">
              <a:lumMod val="75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5" name="Oval 124">
            <a:extLst>
              <a:ext uri="{FF2B5EF4-FFF2-40B4-BE49-F238E27FC236}">
                <a16:creationId xmlns:a16="http://schemas.microsoft.com/office/drawing/2014/main" id="{7110B8EA-9D59-42B3-B78D-7E832091CAF3}"/>
              </a:ext>
            </a:extLst>
          </p:cNvPr>
          <p:cNvSpPr/>
          <p:nvPr/>
        </p:nvSpPr>
        <p:spPr>
          <a:xfrm>
            <a:off x="7213950" y="2240622"/>
            <a:ext cx="3354032" cy="3441811"/>
          </a:xfrm>
          <a:prstGeom prst="ellipse">
            <a:avLst/>
          </a:prstGeom>
          <a:solidFill>
            <a:schemeClr val="accent6">
              <a:lumMod val="75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6" name="Oval 125">
            <a:extLst>
              <a:ext uri="{FF2B5EF4-FFF2-40B4-BE49-F238E27FC236}">
                <a16:creationId xmlns:a16="http://schemas.microsoft.com/office/drawing/2014/main" id="{0648B285-3A78-46E0-9A29-2F55852B5041}"/>
              </a:ext>
            </a:extLst>
          </p:cNvPr>
          <p:cNvSpPr/>
          <p:nvPr/>
        </p:nvSpPr>
        <p:spPr>
          <a:xfrm>
            <a:off x="6734111" y="1015520"/>
            <a:ext cx="2291409" cy="2424612"/>
          </a:xfrm>
          <a:prstGeom prst="ellipse">
            <a:avLst/>
          </a:prstGeom>
          <a:solidFill>
            <a:schemeClr val="accent6">
              <a:lumMod val="60000"/>
              <a:lumOff val="40000"/>
              <a:alpha val="44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7" name="Oval 126">
            <a:extLst>
              <a:ext uri="{FF2B5EF4-FFF2-40B4-BE49-F238E27FC236}">
                <a16:creationId xmlns:a16="http://schemas.microsoft.com/office/drawing/2014/main" id="{5E81DBF2-2500-494E-96E4-6CA5E850F8C4}"/>
              </a:ext>
            </a:extLst>
          </p:cNvPr>
          <p:cNvSpPr/>
          <p:nvPr/>
        </p:nvSpPr>
        <p:spPr>
          <a:xfrm>
            <a:off x="8377151" y="718799"/>
            <a:ext cx="2291409" cy="2424612"/>
          </a:xfrm>
          <a:prstGeom prst="ellipse">
            <a:avLst/>
          </a:prstGeom>
          <a:solidFill>
            <a:schemeClr val="accent6">
              <a:lumMod val="60000"/>
              <a:lumOff val="40000"/>
              <a:alpha val="44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8" name="Oval 127">
            <a:extLst>
              <a:ext uri="{FF2B5EF4-FFF2-40B4-BE49-F238E27FC236}">
                <a16:creationId xmlns:a16="http://schemas.microsoft.com/office/drawing/2014/main" id="{D15CB85F-D24C-4F9E-8BD4-8E3A85E4FF78}"/>
              </a:ext>
            </a:extLst>
          </p:cNvPr>
          <p:cNvSpPr/>
          <p:nvPr/>
        </p:nvSpPr>
        <p:spPr>
          <a:xfrm>
            <a:off x="7069438" y="2868980"/>
            <a:ext cx="2711483" cy="2840074"/>
          </a:xfrm>
          <a:prstGeom prst="ellipse">
            <a:avLst/>
          </a:prstGeom>
          <a:solidFill>
            <a:schemeClr val="accent6">
              <a:lumMod val="60000"/>
              <a:lumOff val="40000"/>
              <a:alpha val="44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9" name="Oval 128">
            <a:extLst>
              <a:ext uri="{FF2B5EF4-FFF2-40B4-BE49-F238E27FC236}">
                <a16:creationId xmlns:a16="http://schemas.microsoft.com/office/drawing/2014/main" id="{B56B29BA-AABE-431D-A682-940537D40C24}"/>
              </a:ext>
            </a:extLst>
          </p:cNvPr>
          <p:cNvSpPr/>
          <p:nvPr/>
        </p:nvSpPr>
        <p:spPr>
          <a:xfrm>
            <a:off x="8827357" y="2731564"/>
            <a:ext cx="1778792" cy="1895318"/>
          </a:xfrm>
          <a:prstGeom prst="ellipse">
            <a:avLst/>
          </a:prstGeom>
          <a:solidFill>
            <a:schemeClr val="accent6">
              <a:lumMod val="60000"/>
              <a:lumOff val="40000"/>
              <a:alpha val="44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0" name="Oval 129">
            <a:extLst>
              <a:ext uri="{FF2B5EF4-FFF2-40B4-BE49-F238E27FC236}">
                <a16:creationId xmlns:a16="http://schemas.microsoft.com/office/drawing/2014/main" id="{5D2A7F27-3326-487B-A14C-12F15E85517B}"/>
              </a:ext>
            </a:extLst>
          </p:cNvPr>
          <p:cNvSpPr/>
          <p:nvPr/>
        </p:nvSpPr>
        <p:spPr>
          <a:xfrm>
            <a:off x="6800375" y="1746128"/>
            <a:ext cx="1994917" cy="1888717"/>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1" name="Oval 130">
            <a:extLst>
              <a:ext uri="{FF2B5EF4-FFF2-40B4-BE49-F238E27FC236}">
                <a16:creationId xmlns:a16="http://schemas.microsoft.com/office/drawing/2014/main" id="{C46A5BA1-5125-4DDE-9E44-DEE9A5F68B88}"/>
              </a:ext>
            </a:extLst>
          </p:cNvPr>
          <p:cNvSpPr/>
          <p:nvPr/>
        </p:nvSpPr>
        <p:spPr>
          <a:xfrm>
            <a:off x="7068001" y="1013964"/>
            <a:ext cx="1209080" cy="1298879"/>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2" name="Oval 131">
            <a:extLst>
              <a:ext uri="{FF2B5EF4-FFF2-40B4-BE49-F238E27FC236}">
                <a16:creationId xmlns:a16="http://schemas.microsoft.com/office/drawing/2014/main" id="{8AF09563-5C2B-402F-8591-35A18D17C051}"/>
              </a:ext>
            </a:extLst>
          </p:cNvPr>
          <p:cNvSpPr/>
          <p:nvPr/>
        </p:nvSpPr>
        <p:spPr>
          <a:xfrm>
            <a:off x="8111372" y="888627"/>
            <a:ext cx="1209080" cy="1298879"/>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3" name="Oval 132">
            <a:extLst>
              <a:ext uri="{FF2B5EF4-FFF2-40B4-BE49-F238E27FC236}">
                <a16:creationId xmlns:a16="http://schemas.microsoft.com/office/drawing/2014/main" id="{C09B0076-20B9-4FA8-87DD-320D061101AA}"/>
              </a:ext>
            </a:extLst>
          </p:cNvPr>
          <p:cNvSpPr/>
          <p:nvPr/>
        </p:nvSpPr>
        <p:spPr>
          <a:xfrm>
            <a:off x="8790629" y="1634286"/>
            <a:ext cx="1443971" cy="1574540"/>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4" name="Oval 133">
            <a:extLst>
              <a:ext uri="{FF2B5EF4-FFF2-40B4-BE49-F238E27FC236}">
                <a16:creationId xmlns:a16="http://schemas.microsoft.com/office/drawing/2014/main" id="{279167C7-52D7-42E7-983E-A9875D98A4AF}"/>
              </a:ext>
            </a:extLst>
          </p:cNvPr>
          <p:cNvSpPr/>
          <p:nvPr/>
        </p:nvSpPr>
        <p:spPr>
          <a:xfrm>
            <a:off x="9490638" y="2829870"/>
            <a:ext cx="1209080" cy="1298879"/>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5" name="Oval 134">
            <a:extLst>
              <a:ext uri="{FF2B5EF4-FFF2-40B4-BE49-F238E27FC236}">
                <a16:creationId xmlns:a16="http://schemas.microsoft.com/office/drawing/2014/main" id="{9F779FF2-91EB-4D1A-A60D-809D4D675AEE}"/>
              </a:ext>
            </a:extLst>
          </p:cNvPr>
          <p:cNvSpPr/>
          <p:nvPr/>
        </p:nvSpPr>
        <p:spPr>
          <a:xfrm>
            <a:off x="8995897" y="3548697"/>
            <a:ext cx="1209080" cy="1298879"/>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Oval 135">
            <a:extLst>
              <a:ext uri="{FF2B5EF4-FFF2-40B4-BE49-F238E27FC236}">
                <a16:creationId xmlns:a16="http://schemas.microsoft.com/office/drawing/2014/main" id="{DA1F7AF9-371A-4C70-9D35-0F15D2E99647}"/>
              </a:ext>
            </a:extLst>
          </p:cNvPr>
          <p:cNvSpPr/>
          <p:nvPr/>
        </p:nvSpPr>
        <p:spPr>
          <a:xfrm>
            <a:off x="7571092" y="4041073"/>
            <a:ext cx="1537326" cy="1629381"/>
          </a:xfrm>
          <a:prstGeom prst="ellipse">
            <a:avLst/>
          </a:prstGeom>
          <a:solidFill>
            <a:schemeClr val="accent6">
              <a:lumMod val="40000"/>
              <a:lumOff val="60000"/>
              <a:alpha val="52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Oval 136">
            <a:extLst>
              <a:ext uri="{FF2B5EF4-FFF2-40B4-BE49-F238E27FC236}">
                <a16:creationId xmlns:a16="http://schemas.microsoft.com/office/drawing/2014/main" id="{038EC6DA-6940-49DF-BD21-406EEFC8EFEA}"/>
              </a:ext>
            </a:extLst>
          </p:cNvPr>
          <p:cNvSpPr/>
          <p:nvPr/>
        </p:nvSpPr>
        <p:spPr>
          <a:xfrm>
            <a:off x="7876905" y="2110142"/>
            <a:ext cx="1030877" cy="1056149"/>
          </a:xfrm>
          <a:prstGeom prst="ellipse">
            <a:avLst/>
          </a:prstGeom>
          <a:solidFill>
            <a:schemeClr val="accent1">
              <a:lumMod val="40000"/>
              <a:lumOff val="60000"/>
              <a:alpha val="36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6B794E7D-065F-4C87-9DCD-11656627ABE8}"/>
              </a:ext>
            </a:extLst>
          </p:cNvPr>
          <p:cNvSpPr/>
          <p:nvPr/>
        </p:nvSpPr>
        <p:spPr>
          <a:xfrm>
            <a:off x="6833124" y="2118995"/>
            <a:ext cx="1034765" cy="1156432"/>
          </a:xfrm>
          <a:prstGeom prst="ellipse">
            <a:avLst/>
          </a:prstGeom>
          <a:solidFill>
            <a:schemeClr val="accent1">
              <a:lumMod val="40000"/>
              <a:lumOff val="60000"/>
              <a:alpha val="36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4844A97-7AAA-4A41-BEFF-25CC06BD35BF}"/>
              </a:ext>
            </a:extLst>
          </p:cNvPr>
          <p:cNvSpPr/>
          <p:nvPr/>
        </p:nvSpPr>
        <p:spPr>
          <a:xfrm>
            <a:off x="7492642" y="900235"/>
            <a:ext cx="791163" cy="791654"/>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0" name="Oval 139">
            <a:extLst>
              <a:ext uri="{FF2B5EF4-FFF2-40B4-BE49-F238E27FC236}">
                <a16:creationId xmlns:a16="http://schemas.microsoft.com/office/drawing/2014/main" id="{9A19F63D-E69C-4BF9-99F2-E9AA113DF969}"/>
              </a:ext>
            </a:extLst>
          </p:cNvPr>
          <p:cNvSpPr/>
          <p:nvPr/>
        </p:nvSpPr>
        <p:spPr>
          <a:xfrm>
            <a:off x="7129336" y="1460177"/>
            <a:ext cx="577937" cy="653026"/>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1" name="Oval 140">
            <a:extLst>
              <a:ext uri="{FF2B5EF4-FFF2-40B4-BE49-F238E27FC236}">
                <a16:creationId xmlns:a16="http://schemas.microsoft.com/office/drawing/2014/main" id="{F1EC2715-736B-44B7-A694-C0D82CBE480C}"/>
              </a:ext>
            </a:extLst>
          </p:cNvPr>
          <p:cNvSpPr/>
          <p:nvPr/>
        </p:nvSpPr>
        <p:spPr>
          <a:xfrm>
            <a:off x="8297713" y="912765"/>
            <a:ext cx="727807" cy="774579"/>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2" name="Oval 141">
            <a:extLst>
              <a:ext uri="{FF2B5EF4-FFF2-40B4-BE49-F238E27FC236}">
                <a16:creationId xmlns:a16="http://schemas.microsoft.com/office/drawing/2014/main" id="{6C26F73B-598F-48A6-B153-2730D48393ED}"/>
              </a:ext>
            </a:extLst>
          </p:cNvPr>
          <p:cNvSpPr/>
          <p:nvPr/>
        </p:nvSpPr>
        <p:spPr>
          <a:xfrm>
            <a:off x="8803029" y="1263771"/>
            <a:ext cx="711940" cy="756332"/>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3" name="Oval 142">
            <a:extLst>
              <a:ext uri="{FF2B5EF4-FFF2-40B4-BE49-F238E27FC236}">
                <a16:creationId xmlns:a16="http://schemas.microsoft.com/office/drawing/2014/main" id="{6E0F9B5F-D83C-447E-B35B-B7CC43B6ABB5}"/>
              </a:ext>
            </a:extLst>
          </p:cNvPr>
          <p:cNvSpPr/>
          <p:nvPr/>
        </p:nvSpPr>
        <p:spPr>
          <a:xfrm>
            <a:off x="9267511" y="1488079"/>
            <a:ext cx="1030877" cy="1056149"/>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4" name="Oval 143">
            <a:extLst>
              <a:ext uri="{FF2B5EF4-FFF2-40B4-BE49-F238E27FC236}">
                <a16:creationId xmlns:a16="http://schemas.microsoft.com/office/drawing/2014/main" id="{0E90D86E-6B7F-4597-8E77-A8C25DDE5102}"/>
              </a:ext>
            </a:extLst>
          </p:cNvPr>
          <p:cNvSpPr/>
          <p:nvPr/>
        </p:nvSpPr>
        <p:spPr>
          <a:xfrm>
            <a:off x="9450307" y="2376517"/>
            <a:ext cx="790175" cy="832690"/>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AAC13862-7C96-4571-A17E-D974157A3BB1}"/>
              </a:ext>
            </a:extLst>
          </p:cNvPr>
          <p:cNvSpPr/>
          <p:nvPr/>
        </p:nvSpPr>
        <p:spPr>
          <a:xfrm>
            <a:off x="9944845" y="2839448"/>
            <a:ext cx="1030877" cy="1056149"/>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F9BDC470-1E17-4BEB-A38C-EAFAEA5D50BC}"/>
              </a:ext>
            </a:extLst>
          </p:cNvPr>
          <p:cNvSpPr/>
          <p:nvPr/>
        </p:nvSpPr>
        <p:spPr>
          <a:xfrm>
            <a:off x="9282499" y="3346142"/>
            <a:ext cx="820609" cy="792186"/>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42C5FC89-A1B7-4D0D-8FAC-5BC212D13899}"/>
              </a:ext>
            </a:extLst>
          </p:cNvPr>
          <p:cNvSpPr/>
          <p:nvPr/>
        </p:nvSpPr>
        <p:spPr>
          <a:xfrm>
            <a:off x="9101425" y="3867293"/>
            <a:ext cx="1030877" cy="1056149"/>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CE0C5607-8D0A-42EC-A845-0E8F4BDB144C}"/>
              </a:ext>
            </a:extLst>
          </p:cNvPr>
          <p:cNvSpPr/>
          <p:nvPr/>
        </p:nvSpPr>
        <p:spPr>
          <a:xfrm>
            <a:off x="8365401" y="4246160"/>
            <a:ext cx="1030877" cy="1056149"/>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B2D31928-5BF2-4E78-9E1D-FFC3E05BC790}"/>
              </a:ext>
            </a:extLst>
          </p:cNvPr>
          <p:cNvSpPr/>
          <p:nvPr/>
        </p:nvSpPr>
        <p:spPr>
          <a:xfrm>
            <a:off x="7749260" y="4244702"/>
            <a:ext cx="755910" cy="832091"/>
          </a:xfrm>
          <a:prstGeom prst="ellipse">
            <a:avLst/>
          </a:prstGeom>
          <a:solidFill>
            <a:schemeClr val="accent1">
              <a:lumMod val="40000"/>
              <a:lumOff val="60000"/>
              <a:alpha val="40000"/>
            </a:scheme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B25267E0-3D11-4427-8FA3-952D1FA0C104}"/>
              </a:ext>
            </a:extLst>
          </p:cNvPr>
          <p:cNvSpPr/>
          <p:nvPr/>
        </p:nvSpPr>
        <p:spPr>
          <a:xfrm>
            <a:off x="8226237" y="1967440"/>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B25AB655-0A84-427B-868D-FF6B7E6E4D92}"/>
              </a:ext>
            </a:extLst>
          </p:cNvPr>
          <p:cNvSpPr/>
          <p:nvPr/>
        </p:nvSpPr>
        <p:spPr>
          <a:xfrm>
            <a:off x="8490212" y="2570785"/>
            <a:ext cx="343711" cy="376397"/>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62919999-4F6F-414C-B52F-3F743DB126B5}"/>
              </a:ext>
            </a:extLst>
          </p:cNvPr>
          <p:cNvSpPr/>
          <p:nvPr/>
        </p:nvSpPr>
        <p:spPr>
          <a:xfrm>
            <a:off x="7970327" y="3049124"/>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6C1CFF34-1DA9-4201-B752-8F490053D67B}"/>
              </a:ext>
            </a:extLst>
          </p:cNvPr>
          <p:cNvSpPr/>
          <p:nvPr/>
        </p:nvSpPr>
        <p:spPr>
          <a:xfrm>
            <a:off x="7492642" y="3104623"/>
            <a:ext cx="313761" cy="388625"/>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EDAE8396-CFA1-42E4-A66F-861720FB3B7A}"/>
              </a:ext>
            </a:extLst>
          </p:cNvPr>
          <p:cNvSpPr/>
          <p:nvPr/>
        </p:nvSpPr>
        <p:spPr>
          <a:xfrm>
            <a:off x="6957906" y="2639785"/>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5" name="Oval 154">
            <a:extLst>
              <a:ext uri="{FF2B5EF4-FFF2-40B4-BE49-F238E27FC236}">
                <a16:creationId xmlns:a16="http://schemas.microsoft.com/office/drawing/2014/main" id="{7453B511-764D-4E3D-8749-9D968E7FFC46}"/>
              </a:ext>
            </a:extLst>
          </p:cNvPr>
          <p:cNvSpPr/>
          <p:nvPr/>
        </p:nvSpPr>
        <p:spPr>
          <a:xfrm>
            <a:off x="6988202" y="2119101"/>
            <a:ext cx="324658" cy="331158"/>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6" name="Oval 155">
            <a:extLst>
              <a:ext uri="{FF2B5EF4-FFF2-40B4-BE49-F238E27FC236}">
                <a16:creationId xmlns:a16="http://schemas.microsoft.com/office/drawing/2014/main" id="{CA008711-30BA-45CD-8C5F-E02A05F17283}"/>
              </a:ext>
            </a:extLst>
          </p:cNvPr>
          <p:cNvSpPr/>
          <p:nvPr/>
        </p:nvSpPr>
        <p:spPr>
          <a:xfrm>
            <a:off x="7239583" y="1373531"/>
            <a:ext cx="354149" cy="353670"/>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DF1FDBAB-B513-45E4-9756-4AA8B499106D}"/>
              </a:ext>
            </a:extLst>
          </p:cNvPr>
          <p:cNvSpPr/>
          <p:nvPr/>
        </p:nvSpPr>
        <p:spPr>
          <a:xfrm>
            <a:off x="7703718" y="1206508"/>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8" name="Oval 157">
            <a:extLst>
              <a:ext uri="{FF2B5EF4-FFF2-40B4-BE49-F238E27FC236}">
                <a16:creationId xmlns:a16="http://schemas.microsoft.com/office/drawing/2014/main" id="{64FD3A24-C135-4A8B-9842-A29E333BAB54}"/>
              </a:ext>
            </a:extLst>
          </p:cNvPr>
          <p:cNvSpPr/>
          <p:nvPr/>
        </p:nvSpPr>
        <p:spPr>
          <a:xfrm>
            <a:off x="8055250" y="825110"/>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9" name="Oval 158">
            <a:extLst>
              <a:ext uri="{FF2B5EF4-FFF2-40B4-BE49-F238E27FC236}">
                <a16:creationId xmlns:a16="http://schemas.microsoft.com/office/drawing/2014/main" id="{167C9BFD-1EE3-44D8-96FB-D604D1E021EC}"/>
              </a:ext>
            </a:extLst>
          </p:cNvPr>
          <p:cNvSpPr/>
          <p:nvPr/>
        </p:nvSpPr>
        <p:spPr>
          <a:xfrm>
            <a:off x="8940359" y="1232819"/>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42D68FAA-9474-4024-9ED1-30645FACF215}"/>
              </a:ext>
            </a:extLst>
          </p:cNvPr>
          <p:cNvSpPr/>
          <p:nvPr/>
        </p:nvSpPr>
        <p:spPr>
          <a:xfrm>
            <a:off x="9320452" y="1753401"/>
            <a:ext cx="359773" cy="421434"/>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1" name="Oval 160">
            <a:extLst>
              <a:ext uri="{FF2B5EF4-FFF2-40B4-BE49-F238E27FC236}">
                <a16:creationId xmlns:a16="http://schemas.microsoft.com/office/drawing/2014/main" id="{5415C517-1D3B-4522-AB18-D1AA59BE2665}"/>
              </a:ext>
            </a:extLst>
          </p:cNvPr>
          <p:cNvSpPr/>
          <p:nvPr/>
        </p:nvSpPr>
        <p:spPr>
          <a:xfrm>
            <a:off x="9784680" y="2218196"/>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061C4630-5AF5-4ECA-AAB0-FD6D0C70C5A8}"/>
              </a:ext>
            </a:extLst>
          </p:cNvPr>
          <p:cNvSpPr/>
          <p:nvPr/>
        </p:nvSpPr>
        <p:spPr>
          <a:xfrm>
            <a:off x="9798588" y="2921432"/>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3" name="Oval 162">
            <a:extLst>
              <a:ext uri="{FF2B5EF4-FFF2-40B4-BE49-F238E27FC236}">
                <a16:creationId xmlns:a16="http://schemas.microsoft.com/office/drawing/2014/main" id="{442D3E57-5776-444D-A48E-B21E94439A4C}"/>
              </a:ext>
            </a:extLst>
          </p:cNvPr>
          <p:cNvSpPr/>
          <p:nvPr/>
        </p:nvSpPr>
        <p:spPr>
          <a:xfrm>
            <a:off x="10135729" y="3231253"/>
            <a:ext cx="289566" cy="346456"/>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4" name="Oval 163">
            <a:extLst>
              <a:ext uri="{FF2B5EF4-FFF2-40B4-BE49-F238E27FC236}">
                <a16:creationId xmlns:a16="http://schemas.microsoft.com/office/drawing/2014/main" id="{9D83C25C-CE93-40F1-AA7F-C446A57D5B9D}"/>
              </a:ext>
            </a:extLst>
          </p:cNvPr>
          <p:cNvSpPr/>
          <p:nvPr/>
        </p:nvSpPr>
        <p:spPr>
          <a:xfrm>
            <a:off x="9631372" y="3512464"/>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CDF9566B-25C8-44F1-9B8E-3507BCE7ED7A}"/>
              </a:ext>
            </a:extLst>
          </p:cNvPr>
          <p:cNvSpPr/>
          <p:nvPr/>
        </p:nvSpPr>
        <p:spPr>
          <a:xfrm>
            <a:off x="9771368" y="3864164"/>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6" name="Oval 165">
            <a:extLst>
              <a:ext uri="{FF2B5EF4-FFF2-40B4-BE49-F238E27FC236}">
                <a16:creationId xmlns:a16="http://schemas.microsoft.com/office/drawing/2014/main" id="{DFDAC72C-3102-485E-9E8B-919B79462421}"/>
              </a:ext>
            </a:extLst>
          </p:cNvPr>
          <p:cNvSpPr/>
          <p:nvPr/>
        </p:nvSpPr>
        <p:spPr>
          <a:xfrm>
            <a:off x="9166943" y="4243381"/>
            <a:ext cx="355944" cy="400839"/>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A0DA8A19-AA54-4C51-B5CF-3038BE8D0431}"/>
              </a:ext>
            </a:extLst>
          </p:cNvPr>
          <p:cNvSpPr/>
          <p:nvPr/>
        </p:nvSpPr>
        <p:spPr>
          <a:xfrm>
            <a:off x="8687755" y="4102919"/>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F03F1A54-5C32-4049-93BE-6C4B108EA2B6}"/>
              </a:ext>
            </a:extLst>
          </p:cNvPr>
          <p:cNvSpPr/>
          <p:nvPr/>
        </p:nvSpPr>
        <p:spPr>
          <a:xfrm>
            <a:off x="8575600" y="4609703"/>
            <a:ext cx="304514" cy="386052"/>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455776DA-B28F-4484-AEC6-3C278005A031}"/>
              </a:ext>
            </a:extLst>
          </p:cNvPr>
          <p:cNvSpPr/>
          <p:nvPr/>
        </p:nvSpPr>
        <p:spPr>
          <a:xfrm>
            <a:off x="7900001" y="4510958"/>
            <a:ext cx="449920" cy="478663"/>
          </a:xfrm>
          <a:prstGeom prst="ellipse">
            <a:avLst/>
          </a:prstGeom>
          <a:solidFill>
            <a:srgbClr val="FFFF00">
              <a:alpha val="16000"/>
            </a:srgbClr>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F4DAB96D-9F05-4AF4-A298-FB0BE719D895}"/>
              </a:ext>
            </a:extLst>
          </p:cNvPr>
          <p:cNvSpPr/>
          <p:nvPr/>
        </p:nvSpPr>
        <p:spPr>
          <a:xfrm>
            <a:off x="5267888" y="6100543"/>
            <a:ext cx="1656223" cy="461665"/>
          </a:xfrm>
          <a:prstGeom prst="rect">
            <a:avLst/>
          </a:prstGeom>
        </p:spPr>
        <p:txBody>
          <a:bodyPr wrap="none">
            <a:spAutoFit/>
          </a:bodyPr>
          <a:lstStyle/>
          <a:p>
            <a:r>
              <a:rPr lang="en-IN" sz="2400" dirty="0">
                <a:solidFill>
                  <a:schemeClr val="tx2">
                    <a:lumMod val="60000"/>
                    <a:lumOff val="40000"/>
                  </a:schemeClr>
                </a:solidFill>
                <a:latin typeface="Arial Rounded MT Bold" panose="020F0704030504030204" pitchFamily="34" charset="0"/>
              </a:rPr>
              <a:t>Ball TREE</a:t>
            </a:r>
          </a:p>
        </p:txBody>
      </p:sp>
    </p:spTree>
    <p:extLst>
      <p:ext uri="{BB962C8B-B14F-4D97-AF65-F5344CB8AC3E}">
        <p14:creationId xmlns:p14="http://schemas.microsoft.com/office/powerpoint/2010/main" val="268786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ppt_x"/>
                                          </p:val>
                                        </p:tav>
                                        <p:tav tm="100000">
                                          <p:val>
                                            <p:strVal val="#ppt_x"/>
                                          </p:val>
                                        </p:tav>
                                      </p:tavLst>
                                    </p:anim>
                                    <p:anim calcmode="lin" valueType="num">
                                      <p:cBhvr additive="base">
                                        <p:cTn id="40" dur="500" fill="hold"/>
                                        <p:tgtEl>
                                          <p:spTgt spid="6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fill="hold"/>
                                        <p:tgtEl>
                                          <p:spTgt spid="68"/>
                                        </p:tgtEl>
                                        <p:attrNameLst>
                                          <p:attrName>ppt_x</p:attrName>
                                        </p:attrNameLst>
                                      </p:cBhvr>
                                      <p:tavLst>
                                        <p:tav tm="0">
                                          <p:val>
                                            <p:strVal val="#ppt_x"/>
                                          </p:val>
                                        </p:tav>
                                        <p:tav tm="100000">
                                          <p:val>
                                            <p:strVal val="#ppt_x"/>
                                          </p:val>
                                        </p:tav>
                                      </p:tavLst>
                                    </p:anim>
                                    <p:anim calcmode="lin" valueType="num">
                                      <p:cBhvr additive="base">
                                        <p:cTn id="44" dur="500" fill="hold"/>
                                        <p:tgtEl>
                                          <p:spTgt spid="6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ppt_x"/>
                                          </p:val>
                                        </p:tav>
                                        <p:tav tm="100000">
                                          <p:val>
                                            <p:strVal val="#ppt_x"/>
                                          </p:val>
                                        </p:tav>
                                      </p:tavLst>
                                    </p:anim>
                                    <p:anim calcmode="lin" valueType="num">
                                      <p:cBhvr additive="base">
                                        <p:cTn id="76" dur="500" fill="hold"/>
                                        <p:tgtEl>
                                          <p:spTgt spid="4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ppt_x"/>
                                          </p:val>
                                        </p:tav>
                                        <p:tav tm="100000">
                                          <p:val>
                                            <p:strVal val="#ppt_x"/>
                                          </p:val>
                                        </p:tav>
                                      </p:tavLst>
                                    </p:anim>
                                    <p:anim calcmode="lin" valueType="num">
                                      <p:cBhvr additive="base">
                                        <p:cTn id="80" dur="500" fill="hold"/>
                                        <p:tgtEl>
                                          <p:spTgt spid="4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500" fill="hold"/>
                                        <p:tgtEl>
                                          <p:spTgt spid="49"/>
                                        </p:tgtEl>
                                        <p:attrNameLst>
                                          <p:attrName>ppt_x</p:attrName>
                                        </p:attrNameLst>
                                      </p:cBhvr>
                                      <p:tavLst>
                                        <p:tav tm="0">
                                          <p:val>
                                            <p:strVal val="#ppt_x"/>
                                          </p:val>
                                        </p:tav>
                                        <p:tav tm="100000">
                                          <p:val>
                                            <p:strVal val="#ppt_x"/>
                                          </p:val>
                                        </p:tav>
                                      </p:tavLst>
                                    </p:anim>
                                    <p:anim calcmode="lin" valueType="num">
                                      <p:cBhvr additive="base">
                                        <p:cTn id="84" dur="500" fill="hold"/>
                                        <p:tgtEl>
                                          <p:spTgt spid="4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 calcmode="lin" valueType="num">
                                      <p:cBhvr additive="base">
                                        <p:cTn id="91" dur="500" fill="hold"/>
                                        <p:tgtEl>
                                          <p:spTgt spid="51"/>
                                        </p:tgtEl>
                                        <p:attrNameLst>
                                          <p:attrName>ppt_x</p:attrName>
                                        </p:attrNameLst>
                                      </p:cBhvr>
                                      <p:tavLst>
                                        <p:tav tm="0">
                                          <p:val>
                                            <p:strVal val="#ppt_x"/>
                                          </p:val>
                                        </p:tav>
                                        <p:tav tm="100000">
                                          <p:val>
                                            <p:strVal val="#ppt_x"/>
                                          </p:val>
                                        </p:tav>
                                      </p:tavLst>
                                    </p:anim>
                                    <p:anim calcmode="lin" valueType="num">
                                      <p:cBhvr additive="base">
                                        <p:cTn id="92" dur="500" fill="hold"/>
                                        <p:tgtEl>
                                          <p:spTgt spid="5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additive="base">
                                        <p:cTn id="95" dur="500" fill="hold"/>
                                        <p:tgtEl>
                                          <p:spTgt spid="52"/>
                                        </p:tgtEl>
                                        <p:attrNameLst>
                                          <p:attrName>ppt_x</p:attrName>
                                        </p:attrNameLst>
                                      </p:cBhvr>
                                      <p:tavLst>
                                        <p:tav tm="0">
                                          <p:val>
                                            <p:strVal val="#ppt_x"/>
                                          </p:val>
                                        </p:tav>
                                        <p:tav tm="100000">
                                          <p:val>
                                            <p:strVal val="#ppt_x"/>
                                          </p:val>
                                        </p:tav>
                                      </p:tavLst>
                                    </p:anim>
                                    <p:anim calcmode="lin" valueType="num">
                                      <p:cBhvr additive="base">
                                        <p:cTn id="9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additive="base">
                                        <p:cTn id="107" dur="500" fill="hold"/>
                                        <p:tgtEl>
                                          <p:spTgt spid="77"/>
                                        </p:tgtEl>
                                        <p:attrNameLst>
                                          <p:attrName>ppt_x</p:attrName>
                                        </p:attrNameLst>
                                      </p:cBhvr>
                                      <p:tavLst>
                                        <p:tav tm="0">
                                          <p:val>
                                            <p:strVal val="#ppt_x"/>
                                          </p:val>
                                        </p:tav>
                                        <p:tav tm="100000">
                                          <p:val>
                                            <p:strVal val="#ppt_x"/>
                                          </p:val>
                                        </p:tav>
                                      </p:tavLst>
                                    </p:anim>
                                    <p:anim calcmode="lin" valueType="num">
                                      <p:cBhvr additive="base">
                                        <p:cTn id="108" dur="500" fill="hold"/>
                                        <p:tgtEl>
                                          <p:spTgt spid="7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anim calcmode="lin" valueType="num">
                                      <p:cBhvr additive="base">
                                        <p:cTn id="111" dur="500" fill="hold"/>
                                        <p:tgtEl>
                                          <p:spTgt spid="78"/>
                                        </p:tgtEl>
                                        <p:attrNameLst>
                                          <p:attrName>ppt_x</p:attrName>
                                        </p:attrNameLst>
                                      </p:cBhvr>
                                      <p:tavLst>
                                        <p:tav tm="0">
                                          <p:val>
                                            <p:strVal val="#ppt_x"/>
                                          </p:val>
                                        </p:tav>
                                        <p:tav tm="100000">
                                          <p:val>
                                            <p:strVal val="#ppt_x"/>
                                          </p:val>
                                        </p:tav>
                                      </p:tavLst>
                                    </p:anim>
                                    <p:anim calcmode="lin" valueType="num">
                                      <p:cBhvr additive="base">
                                        <p:cTn id="11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2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2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3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3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3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3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4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4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4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4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4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4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4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4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5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5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5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5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5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5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5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5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5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6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6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6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6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6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6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68"/>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76" grpId="0"/>
      <p:bldP spid="77" grpId="0" animBg="1"/>
      <p:bldP spid="78" grpId="0" animBg="1"/>
      <p:bldP spid="79" grpId="0" animBg="1"/>
      <p:bldP spid="80" grpId="0" animBg="1"/>
      <p:bldP spid="89" grpId="0" animBg="1"/>
      <p:bldP spid="91" grpId="0" animBg="1"/>
      <p:bldP spid="92" grpId="0" animBg="1"/>
      <p:bldP spid="94" grpId="0" animBg="1"/>
      <p:bldP spid="123"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CCCD9E-E381-4E13-9D2A-B98C4D725B33}"/>
              </a:ext>
            </a:extLst>
          </p:cNvPr>
          <p:cNvSpPr txBox="1"/>
          <p:nvPr/>
        </p:nvSpPr>
        <p:spPr>
          <a:xfrm>
            <a:off x="1223888" y="407963"/>
            <a:ext cx="9087729" cy="6155531"/>
          </a:xfrm>
          <a:prstGeom prst="rect">
            <a:avLst/>
          </a:prstGeom>
          <a:noFill/>
        </p:spPr>
        <p:txBody>
          <a:bodyPr wrap="square" rtlCol="0">
            <a:spAutoFit/>
          </a:bodyPr>
          <a:lstStyle/>
          <a:p>
            <a:r>
              <a:rPr lang="en-IN" sz="2400" b="1" dirty="0">
                <a:solidFill>
                  <a:schemeClr val="accent5">
                    <a:lumMod val="40000"/>
                    <a:lumOff val="60000"/>
                  </a:schemeClr>
                </a:solidFill>
              </a:rPr>
              <a:t>Performance Evaluation: Ball-Tree and KD-Tree in the context of MST         ~       </a:t>
            </a:r>
            <a:r>
              <a:rPr lang="en-IN" dirty="0">
                <a:solidFill>
                  <a:schemeClr val="accent5">
                    <a:lumMod val="40000"/>
                    <a:lumOff val="60000"/>
                  </a:schemeClr>
                </a:solidFill>
                <a:latin typeface="Lucida Grande"/>
              </a:rPr>
              <a:t>Munaga, Jarugumalli (2012)</a:t>
            </a:r>
          </a:p>
          <a:p>
            <a:r>
              <a:rPr lang="en-IN" sz="2400" b="1" dirty="0">
                <a:solidFill>
                  <a:schemeClr val="accent5">
                    <a:lumMod val="40000"/>
                    <a:lumOff val="60000"/>
                  </a:schemeClr>
                </a:solidFill>
              </a:rPr>
              <a:t>What is a Good Nearest Neighbours Algorithm for Finding Similar Patches in Images?   </a:t>
            </a:r>
            <a:r>
              <a:rPr lang="en-IN" sz="2400" dirty="0">
                <a:solidFill>
                  <a:schemeClr val="accent5">
                    <a:lumMod val="40000"/>
                    <a:lumOff val="60000"/>
                  </a:schemeClr>
                </a:solidFill>
              </a:rPr>
              <a:t>~ Kumar,Zhang,Nayar (2008)</a:t>
            </a:r>
            <a:endParaRPr lang="en-IN" sz="2400" b="1" dirty="0">
              <a:solidFill>
                <a:schemeClr val="accent5">
                  <a:lumMod val="40000"/>
                  <a:lumOff val="60000"/>
                </a:schemeClr>
              </a:solidFill>
            </a:endParaRPr>
          </a:p>
          <a:p>
            <a:endParaRPr lang="en-IN" dirty="0"/>
          </a:p>
          <a:p>
            <a:pPr marL="342900" indent="-342900">
              <a:buFont typeface="Arial" panose="020B0604020202020204" pitchFamily="34" charset="0"/>
              <a:buChar char="•"/>
            </a:pPr>
            <a:r>
              <a:rPr lang="en-IN" sz="2000" dirty="0"/>
              <a:t>Brute Force may be the most accurate method due to the consideration of all data points. Hence, no data point is assigned to a false cluster. For small data sets, Brute Force is justifiable, however, for increasing data the KD or Ball Tree is better alternatives due to their speed and efficiency.</a:t>
            </a:r>
          </a:p>
          <a:p>
            <a:endParaRPr lang="en-IN" sz="2000" dirty="0"/>
          </a:p>
          <a:p>
            <a:pPr marL="342900" indent="-342900">
              <a:buFont typeface="Arial" panose="020B0604020202020204" pitchFamily="34" charset="0"/>
              <a:buChar char="•"/>
            </a:pPr>
            <a:r>
              <a:rPr lang="en-IN" sz="2000" dirty="0"/>
              <a:t>For low-dimensional data, the KD Tree Algorithm might be the best solution. As seen above, the node divisions of the KD Tree are axis-aligned and cannot take a different shape. So the distribution might not be correctly mapped, leading to poor performance.</a:t>
            </a:r>
          </a:p>
          <a:p>
            <a:endParaRPr lang="en-IN" sz="2000" dirty="0"/>
          </a:p>
          <a:p>
            <a:pPr marL="342900" indent="-342900">
              <a:buFont typeface="Arial" panose="020B0604020202020204" pitchFamily="34" charset="0"/>
              <a:buChar char="•"/>
            </a:pPr>
            <a:r>
              <a:rPr lang="en-IN" sz="2000" dirty="0"/>
              <a:t>For a high-dimensional space, the Ball Tree Algorithm might be the best solution. Its performance depends on the amount of training data, the dimensionality, and the structure of the data. Having many data points that are noise can also lead to a bad performance due to no clear structure.</a:t>
            </a:r>
          </a:p>
        </p:txBody>
      </p:sp>
    </p:spTree>
    <p:extLst>
      <p:ext uri="{BB962C8B-B14F-4D97-AF65-F5344CB8AC3E}">
        <p14:creationId xmlns:p14="http://schemas.microsoft.com/office/powerpoint/2010/main" val="4292153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39EAD-DE63-47D5-BF40-2CCCD5898BA8}"/>
              </a:ext>
            </a:extLst>
          </p:cNvPr>
          <p:cNvSpPr txBox="1"/>
          <p:nvPr/>
        </p:nvSpPr>
        <p:spPr>
          <a:xfrm>
            <a:off x="4360985" y="0"/>
            <a:ext cx="2901888" cy="707886"/>
          </a:xfrm>
          <a:prstGeom prst="rect">
            <a:avLst/>
          </a:prstGeom>
          <a:noFill/>
        </p:spPr>
        <p:txBody>
          <a:bodyPr wrap="square" rtlCol="0">
            <a:spAutoFit/>
          </a:bodyPr>
          <a:lstStyle/>
          <a:p>
            <a:r>
              <a:rPr lang="en-IN" sz="4000" b="1" dirty="0">
                <a:solidFill>
                  <a:srgbClr val="92D050"/>
                </a:solidFill>
                <a:latin typeface="Agency FB" panose="020B0503020202020204" pitchFamily="34" charset="0"/>
              </a:rPr>
              <a:t>Project Work</a:t>
            </a:r>
          </a:p>
        </p:txBody>
      </p:sp>
      <p:sp>
        <p:nvSpPr>
          <p:cNvPr id="5" name="TextBox 4">
            <a:extLst>
              <a:ext uri="{FF2B5EF4-FFF2-40B4-BE49-F238E27FC236}">
                <a16:creationId xmlns:a16="http://schemas.microsoft.com/office/drawing/2014/main" id="{91A5AAED-8369-4AA6-BEF5-AF96A042BE56}"/>
              </a:ext>
            </a:extLst>
          </p:cNvPr>
          <p:cNvSpPr txBox="1"/>
          <p:nvPr/>
        </p:nvSpPr>
        <p:spPr>
          <a:xfrm>
            <a:off x="1219946" y="768867"/>
            <a:ext cx="3141039" cy="5016758"/>
          </a:xfrm>
          <a:prstGeom prst="rect">
            <a:avLst/>
          </a:prstGeom>
          <a:noFill/>
        </p:spPr>
        <p:txBody>
          <a:bodyPr wrap="square" rtlCol="0">
            <a:spAutoFit/>
          </a:bodyPr>
          <a:lstStyle/>
          <a:p>
            <a:r>
              <a:rPr lang="en-IN" sz="2000" u="sng" dirty="0">
                <a:solidFill>
                  <a:schemeClr val="accent5">
                    <a:lumMod val="20000"/>
                    <a:lumOff val="80000"/>
                  </a:schemeClr>
                </a:solidFill>
              </a:rPr>
              <a:t>LOW DIMENSION </a:t>
            </a:r>
          </a:p>
          <a:p>
            <a:endParaRPr lang="en-IN" sz="2000" b="1" dirty="0">
              <a:solidFill>
                <a:schemeClr val="tx2">
                  <a:lumMod val="75000"/>
                </a:schemeClr>
              </a:solidFill>
            </a:endParaRPr>
          </a:p>
          <a:p>
            <a:endParaRPr lang="en-IN" sz="2000" b="1" dirty="0">
              <a:solidFill>
                <a:schemeClr val="tx2">
                  <a:lumMod val="75000"/>
                </a:schemeClr>
              </a:solidFill>
            </a:endParaRPr>
          </a:p>
          <a:p>
            <a:r>
              <a:rPr lang="en-IN" sz="2000" dirty="0">
                <a:solidFill>
                  <a:schemeClr val="tx2">
                    <a:lumMod val="75000"/>
                  </a:schemeClr>
                </a:solidFill>
              </a:rPr>
              <a:t> Fruits Data</a:t>
            </a:r>
            <a:r>
              <a:rPr lang="en-IN" sz="2000" b="1" dirty="0">
                <a:solidFill>
                  <a:schemeClr val="tx2">
                    <a:lumMod val="75000"/>
                  </a:schemeClr>
                </a:solidFill>
              </a:rPr>
              <a:t> :   N=59</a:t>
            </a:r>
          </a:p>
          <a:p>
            <a:r>
              <a:rPr lang="en-IN" sz="2000" b="1" dirty="0">
                <a:solidFill>
                  <a:schemeClr val="tx2">
                    <a:lumMod val="75000"/>
                  </a:schemeClr>
                </a:solidFill>
              </a:rPr>
              <a:t>                      D=7</a:t>
            </a:r>
          </a:p>
          <a:p>
            <a:endParaRPr lang="en-IN" sz="2800" u="sng" dirty="0">
              <a:solidFill>
                <a:schemeClr val="tx2">
                  <a:lumMod val="75000"/>
                </a:schemeClr>
              </a:solidFill>
            </a:endParaRPr>
          </a:p>
          <a:p>
            <a:r>
              <a:rPr lang="en-IN" sz="2400" dirty="0">
                <a:solidFill>
                  <a:schemeClr val="tx2">
                    <a:lumMod val="75000"/>
                  </a:schemeClr>
                </a:solidFill>
              </a:rPr>
              <a:t> -Brute Force Search does not work Well</a:t>
            </a:r>
          </a:p>
          <a:p>
            <a:r>
              <a:rPr lang="en-IN" sz="2400" dirty="0">
                <a:solidFill>
                  <a:schemeClr val="tx2">
                    <a:lumMod val="75000"/>
                  </a:schemeClr>
                </a:solidFill>
              </a:rPr>
              <a:t>				          </a:t>
            </a:r>
          </a:p>
          <a:p>
            <a:r>
              <a:rPr lang="en-IN" sz="2400" dirty="0">
                <a:solidFill>
                  <a:schemeClr val="tx2">
                    <a:lumMod val="75000"/>
                  </a:schemeClr>
                </a:solidFill>
              </a:rPr>
              <a:t> -Ball-Tree Works Better Than Brute Force Search</a:t>
            </a:r>
          </a:p>
          <a:p>
            <a:r>
              <a:rPr lang="en-IN" sz="2400" dirty="0">
                <a:solidFill>
                  <a:schemeClr val="tx2">
                    <a:lumMod val="75000"/>
                  </a:schemeClr>
                </a:solidFill>
              </a:rPr>
              <a:t>				 </a:t>
            </a:r>
          </a:p>
          <a:p>
            <a:r>
              <a:rPr lang="en-IN" sz="2400" dirty="0">
                <a:solidFill>
                  <a:schemeClr val="tx2">
                    <a:lumMod val="75000"/>
                  </a:schemeClr>
                </a:solidFill>
              </a:rPr>
              <a:t>-K-d Tree also Works better</a:t>
            </a:r>
          </a:p>
        </p:txBody>
      </p:sp>
      <p:pic>
        <p:nvPicPr>
          <p:cNvPr id="8" name="Picture 7">
            <a:extLst>
              <a:ext uri="{FF2B5EF4-FFF2-40B4-BE49-F238E27FC236}">
                <a16:creationId xmlns:a16="http://schemas.microsoft.com/office/drawing/2014/main" id="{1825B852-4125-4645-B6FD-F9B86BB8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338" y="1353069"/>
            <a:ext cx="6281475" cy="4285731"/>
          </a:xfrm>
          <a:prstGeom prst="rect">
            <a:avLst/>
          </a:prstGeom>
          <a:ln w="25400">
            <a:solidFill>
              <a:schemeClr val="bg1"/>
            </a:solidFill>
          </a:ln>
          <a:effectLst>
            <a:softEdge rad="0"/>
          </a:effectLst>
        </p:spPr>
      </p:pic>
      <p:sp>
        <p:nvSpPr>
          <p:cNvPr id="10" name="Rectangle 9">
            <a:extLst>
              <a:ext uri="{FF2B5EF4-FFF2-40B4-BE49-F238E27FC236}">
                <a16:creationId xmlns:a16="http://schemas.microsoft.com/office/drawing/2014/main" id="{6C497C0E-4221-4F3F-AF29-22E4F91AA6CC}"/>
              </a:ext>
            </a:extLst>
          </p:cNvPr>
          <p:cNvSpPr/>
          <p:nvPr/>
        </p:nvSpPr>
        <p:spPr>
          <a:xfrm>
            <a:off x="6935849" y="5760763"/>
            <a:ext cx="2710999" cy="523220"/>
          </a:xfrm>
          <a:prstGeom prst="rect">
            <a:avLst/>
          </a:prstGeom>
        </p:spPr>
        <p:txBody>
          <a:bodyPr wrap="none">
            <a:spAutoFit/>
          </a:bodyPr>
          <a:lstStyle/>
          <a:p>
            <a:r>
              <a:rPr lang="en-IN" sz="2800" b="1" dirty="0">
                <a:solidFill>
                  <a:srgbClr val="92D050"/>
                </a:solidFill>
              </a:rPr>
              <a:t>Python Time plot</a:t>
            </a:r>
          </a:p>
        </p:txBody>
      </p:sp>
    </p:spTree>
    <p:extLst>
      <p:ext uri="{BB962C8B-B14F-4D97-AF65-F5344CB8AC3E}">
        <p14:creationId xmlns:p14="http://schemas.microsoft.com/office/powerpoint/2010/main" val="220851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39EAD-DE63-47D5-BF40-2CCCD5898BA8}"/>
              </a:ext>
            </a:extLst>
          </p:cNvPr>
          <p:cNvSpPr txBox="1"/>
          <p:nvPr/>
        </p:nvSpPr>
        <p:spPr>
          <a:xfrm>
            <a:off x="4360985" y="0"/>
            <a:ext cx="2901888" cy="707886"/>
          </a:xfrm>
          <a:prstGeom prst="rect">
            <a:avLst/>
          </a:prstGeom>
          <a:noFill/>
        </p:spPr>
        <p:txBody>
          <a:bodyPr wrap="square" rtlCol="0">
            <a:spAutoFit/>
          </a:bodyPr>
          <a:lstStyle/>
          <a:p>
            <a:r>
              <a:rPr lang="en-IN" sz="4000" b="1" dirty="0">
                <a:solidFill>
                  <a:srgbClr val="92D050"/>
                </a:solidFill>
                <a:latin typeface="Agency FB" panose="020B0503020202020204" pitchFamily="34" charset="0"/>
              </a:rPr>
              <a:t>Project Work</a:t>
            </a:r>
          </a:p>
        </p:txBody>
      </p:sp>
      <p:pic>
        <p:nvPicPr>
          <p:cNvPr id="4" name="Picture 3">
            <a:extLst>
              <a:ext uri="{FF2B5EF4-FFF2-40B4-BE49-F238E27FC236}">
                <a16:creationId xmlns:a16="http://schemas.microsoft.com/office/drawing/2014/main" id="{E4EA91FA-E090-4911-BCED-677A15EA9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048" y="1167016"/>
            <a:ext cx="6237121" cy="4255469"/>
          </a:xfrm>
          <a:prstGeom prst="rect">
            <a:avLst/>
          </a:prstGeom>
          <a:ln w="31750">
            <a:solidFill>
              <a:schemeClr val="bg1"/>
            </a:solidFill>
          </a:ln>
          <a:effectLst>
            <a:softEdge rad="0"/>
          </a:effectLst>
        </p:spPr>
      </p:pic>
      <p:sp>
        <p:nvSpPr>
          <p:cNvPr id="7" name="Rectangle 6">
            <a:extLst>
              <a:ext uri="{FF2B5EF4-FFF2-40B4-BE49-F238E27FC236}">
                <a16:creationId xmlns:a16="http://schemas.microsoft.com/office/drawing/2014/main" id="{F0259BE9-D891-46AB-8C61-A15C0FF9973B}"/>
              </a:ext>
            </a:extLst>
          </p:cNvPr>
          <p:cNvSpPr/>
          <p:nvPr/>
        </p:nvSpPr>
        <p:spPr>
          <a:xfrm>
            <a:off x="1170817" y="768867"/>
            <a:ext cx="3471521" cy="5262979"/>
          </a:xfrm>
          <a:prstGeom prst="rect">
            <a:avLst/>
          </a:prstGeom>
        </p:spPr>
        <p:txBody>
          <a:bodyPr wrap="square">
            <a:spAutoFit/>
          </a:bodyPr>
          <a:lstStyle/>
          <a:p>
            <a:r>
              <a:rPr lang="en-IN" sz="2400" u="sng" dirty="0">
                <a:solidFill>
                  <a:schemeClr val="accent5">
                    <a:lumMod val="20000"/>
                    <a:lumOff val="80000"/>
                  </a:schemeClr>
                </a:solidFill>
              </a:rPr>
              <a:t>LOW DIMENSION </a:t>
            </a:r>
          </a:p>
          <a:p>
            <a:endParaRPr lang="en-IN" sz="2400" b="1" dirty="0">
              <a:solidFill>
                <a:schemeClr val="tx2">
                  <a:lumMod val="75000"/>
                </a:schemeClr>
              </a:solidFill>
            </a:endParaRPr>
          </a:p>
          <a:p>
            <a:endParaRPr lang="en-IN" sz="2400" b="1" dirty="0">
              <a:solidFill>
                <a:schemeClr val="tx2">
                  <a:lumMod val="75000"/>
                </a:schemeClr>
              </a:solidFill>
            </a:endParaRPr>
          </a:p>
          <a:p>
            <a:r>
              <a:rPr lang="en-IN" sz="2400" dirty="0">
                <a:solidFill>
                  <a:schemeClr val="tx2">
                    <a:lumMod val="75000"/>
                  </a:schemeClr>
                </a:solidFill>
              </a:rPr>
              <a:t>Diabetes Data</a:t>
            </a:r>
            <a:r>
              <a:rPr lang="en-IN" sz="2400" b="1" dirty="0">
                <a:solidFill>
                  <a:schemeClr val="tx2">
                    <a:lumMod val="75000"/>
                  </a:schemeClr>
                </a:solidFill>
              </a:rPr>
              <a:t> :   N=768</a:t>
            </a:r>
          </a:p>
          <a:p>
            <a:r>
              <a:rPr lang="en-IN" sz="2400" b="1" dirty="0">
                <a:solidFill>
                  <a:schemeClr val="tx2">
                    <a:lumMod val="75000"/>
                  </a:schemeClr>
                </a:solidFill>
              </a:rPr>
              <a:t>                           D=9</a:t>
            </a:r>
          </a:p>
          <a:p>
            <a:endParaRPr lang="en-IN" sz="2400" u="sng" dirty="0">
              <a:solidFill>
                <a:schemeClr val="tx2">
                  <a:lumMod val="75000"/>
                </a:schemeClr>
              </a:solidFill>
            </a:endParaRPr>
          </a:p>
          <a:p>
            <a:r>
              <a:rPr lang="en-IN" sz="2400" dirty="0">
                <a:solidFill>
                  <a:schemeClr val="tx2">
                    <a:lumMod val="75000"/>
                  </a:schemeClr>
                </a:solidFill>
              </a:rPr>
              <a:t> -Brute Force Search does not work Well</a:t>
            </a:r>
          </a:p>
          <a:p>
            <a:r>
              <a:rPr lang="en-IN" sz="2400" dirty="0">
                <a:solidFill>
                  <a:schemeClr val="tx2">
                    <a:lumMod val="75000"/>
                  </a:schemeClr>
                </a:solidFill>
              </a:rPr>
              <a:t>				          </a:t>
            </a:r>
          </a:p>
          <a:p>
            <a:r>
              <a:rPr lang="en-IN" sz="2400" dirty="0">
                <a:solidFill>
                  <a:schemeClr val="tx2">
                    <a:lumMod val="75000"/>
                  </a:schemeClr>
                </a:solidFill>
              </a:rPr>
              <a:t> -Ball-Tree Works Better Than Brute Force Search</a:t>
            </a:r>
          </a:p>
          <a:p>
            <a:r>
              <a:rPr lang="en-IN" sz="2400" dirty="0">
                <a:solidFill>
                  <a:schemeClr val="tx2">
                    <a:lumMod val="75000"/>
                  </a:schemeClr>
                </a:solidFill>
              </a:rPr>
              <a:t>				 </a:t>
            </a:r>
          </a:p>
          <a:p>
            <a:r>
              <a:rPr lang="en-IN" sz="2400" dirty="0">
                <a:solidFill>
                  <a:schemeClr val="tx2">
                    <a:lumMod val="75000"/>
                  </a:schemeClr>
                </a:solidFill>
              </a:rPr>
              <a:t>-K-d Tree also Works better</a:t>
            </a:r>
          </a:p>
        </p:txBody>
      </p:sp>
      <p:sp>
        <p:nvSpPr>
          <p:cNvPr id="11" name="Rectangle 10">
            <a:extLst>
              <a:ext uri="{FF2B5EF4-FFF2-40B4-BE49-F238E27FC236}">
                <a16:creationId xmlns:a16="http://schemas.microsoft.com/office/drawing/2014/main" id="{87550312-FF89-4A65-8753-DB2A046636DC}"/>
              </a:ext>
            </a:extLst>
          </p:cNvPr>
          <p:cNvSpPr/>
          <p:nvPr/>
        </p:nvSpPr>
        <p:spPr>
          <a:xfrm>
            <a:off x="7089940" y="5508626"/>
            <a:ext cx="2710999" cy="523220"/>
          </a:xfrm>
          <a:prstGeom prst="rect">
            <a:avLst/>
          </a:prstGeom>
        </p:spPr>
        <p:txBody>
          <a:bodyPr wrap="none">
            <a:spAutoFit/>
          </a:bodyPr>
          <a:lstStyle/>
          <a:p>
            <a:r>
              <a:rPr lang="en-IN" sz="2800" b="1" dirty="0">
                <a:solidFill>
                  <a:srgbClr val="92D050"/>
                </a:solidFill>
              </a:rPr>
              <a:t>Python Time plot</a:t>
            </a:r>
          </a:p>
        </p:txBody>
      </p:sp>
    </p:spTree>
    <p:extLst>
      <p:ext uri="{BB962C8B-B14F-4D97-AF65-F5344CB8AC3E}">
        <p14:creationId xmlns:p14="http://schemas.microsoft.com/office/powerpoint/2010/main" val="414703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39EAD-DE63-47D5-BF40-2CCCD5898BA8}"/>
              </a:ext>
            </a:extLst>
          </p:cNvPr>
          <p:cNvSpPr txBox="1"/>
          <p:nvPr/>
        </p:nvSpPr>
        <p:spPr>
          <a:xfrm>
            <a:off x="4360985" y="0"/>
            <a:ext cx="2901888" cy="707886"/>
          </a:xfrm>
          <a:prstGeom prst="rect">
            <a:avLst/>
          </a:prstGeom>
          <a:noFill/>
        </p:spPr>
        <p:txBody>
          <a:bodyPr wrap="square" rtlCol="0">
            <a:spAutoFit/>
          </a:bodyPr>
          <a:lstStyle/>
          <a:p>
            <a:r>
              <a:rPr lang="en-IN" sz="4000" b="1" dirty="0">
                <a:solidFill>
                  <a:srgbClr val="92D050"/>
                </a:solidFill>
                <a:latin typeface="Agency FB" panose="020B0503020202020204" pitchFamily="34" charset="0"/>
              </a:rPr>
              <a:t>Project Work</a:t>
            </a:r>
          </a:p>
        </p:txBody>
      </p:sp>
      <p:sp>
        <p:nvSpPr>
          <p:cNvPr id="9" name="Rectangle 8">
            <a:extLst>
              <a:ext uri="{FF2B5EF4-FFF2-40B4-BE49-F238E27FC236}">
                <a16:creationId xmlns:a16="http://schemas.microsoft.com/office/drawing/2014/main" id="{701ECC3D-EF55-4801-BEC0-4530DFD321A6}"/>
              </a:ext>
            </a:extLst>
          </p:cNvPr>
          <p:cNvSpPr/>
          <p:nvPr/>
        </p:nvSpPr>
        <p:spPr>
          <a:xfrm>
            <a:off x="7035880" y="5770430"/>
            <a:ext cx="2710999" cy="523220"/>
          </a:xfrm>
          <a:prstGeom prst="rect">
            <a:avLst/>
          </a:prstGeom>
        </p:spPr>
        <p:txBody>
          <a:bodyPr wrap="none">
            <a:spAutoFit/>
          </a:bodyPr>
          <a:lstStyle/>
          <a:p>
            <a:r>
              <a:rPr lang="en-IN" sz="2800" b="1" dirty="0">
                <a:solidFill>
                  <a:srgbClr val="92D050"/>
                </a:solidFill>
              </a:rPr>
              <a:t>Python Time plot</a:t>
            </a:r>
          </a:p>
        </p:txBody>
      </p:sp>
      <p:sp>
        <p:nvSpPr>
          <p:cNvPr id="7" name="Rectangle 6">
            <a:extLst>
              <a:ext uri="{FF2B5EF4-FFF2-40B4-BE49-F238E27FC236}">
                <a16:creationId xmlns:a16="http://schemas.microsoft.com/office/drawing/2014/main" id="{F0259BE9-D891-46AB-8C61-A15C0FF9973B}"/>
              </a:ext>
            </a:extLst>
          </p:cNvPr>
          <p:cNvSpPr/>
          <p:nvPr/>
        </p:nvSpPr>
        <p:spPr>
          <a:xfrm>
            <a:off x="1170817" y="768867"/>
            <a:ext cx="3471521" cy="5570756"/>
          </a:xfrm>
          <a:prstGeom prst="rect">
            <a:avLst/>
          </a:prstGeom>
        </p:spPr>
        <p:txBody>
          <a:bodyPr wrap="square">
            <a:spAutoFit/>
          </a:bodyPr>
          <a:lstStyle/>
          <a:p>
            <a:r>
              <a:rPr lang="en-IN" sz="2800" u="sng" dirty="0">
                <a:solidFill>
                  <a:schemeClr val="accent5">
                    <a:lumMod val="20000"/>
                    <a:lumOff val="80000"/>
                  </a:schemeClr>
                </a:solidFill>
              </a:rPr>
              <a:t>HIGH DIMENSION </a:t>
            </a:r>
          </a:p>
          <a:p>
            <a:endParaRPr lang="en-IN" sz="2800" b="1" dirty="0">
              <a:solidFill>
                <a:schemeClr val="tx2">
                  <a:lumMod val="75000"/>
                </a:schemeClr>
              </a:solidFill>
            </a:endParaRPr>
          </a:p>
          <a:p>
            <a:r>
              <a:rPr lang="en-IN" sz="2800" dirty="0">
                <a:solidFill>
                  <a:schemeClr val="tx2">
                    <a:lumMod val="75000"/>
                  </a:schemeClr>
                </a:solidFill>
              </a:rPr>
              <a:t>MNIST Data</a:t>
            </a:r>
            <a:r>
              <a:rPr lang="en-IN" sz="2800" b="1" dirty="0">
                <a:solidFill>
                  <a:schemeClr val="tx2">
                    <a:lumMod val="75000"/>
                  </a:schemeClr>
                </a:solidFill>
              </a:rPr>
              <a:t> :    </a:t>
            </a:r>
          </a:p>
          <a:p>
            <a:endParaRPr lang="en-IN" sz="2800" b="1" dirty="0">
              <a:solidFill>
                <a:schemeClr val="tx2">
                  <a:lumMod val="75000"/>
                </a:schemeClr>
              </a:solidFill>
            </a:endParaRPr>
          </a:p>
          <a:p>
            <a:r>
              <a:rPr lang="en-IN" sz="2800" b="1" dirty="0">
                <a:solidFill>
                  <a:schemeClr val="tx2">
                    <a:lumMod val="75000"/>
                  </a:schemeClr>
                </a:solidFill>
              </a:rPr>
              <a:t> N=60,000</a:t>
            </a:r>
          </a:p>
          <a:p>
            <a:r>
              <a:rPr lang="en-IN" sz="2800" b="1" dirty="0">
                <a:solidFill>
                  <a:schemeClr val="tx2">
                    <a:lumMod val="75000"/>
                  </a:schemeClr>
                </a:solidFill>
              </a:rPr>
              <a:t> D=784</a:t>
            </a:r>
          </a:p>
          <a:p>
            <a:endParaRPr lang="en-IN" sz="2800" u="sng" dirty="0">
              <a:solidFill>
                <a:schemeClr val="tx2">
                  <a:lumMod val="75000"/>
                </a:schemeClr>
              </a:solidFill>
            </a:endParaRPr>
          </a:p>
          <a:p>
            <a:r>
              <a:rPr lang="en-IN" sz="2800" dirty="0">
                <a:solidFill>
                  <a:schemeClr val="tx2">
                    <a:lumMod val="75000"/>
                  </a:schemeClr>
                </a:solidFill>
              </a:rPr>
              <a:t> -Brute Force Search does </a:t>
            </a:r>
          </a:p>
          <a:p>
            <a:r>
              <a:rPr lang="en-IN" sz="2800" dirty="0">
                <a:solidFill>
                  <a:schemeClr val="tx2">
                    <a:lumMod val="75000"/>
                  </a:schemeClr>
                </a:solidFill>
              </a:rPr>
              <a:t>  Much Better Than Others</a:t>
            </a:r>
          </a:p>
          <a:p>
            <a:r>
              <a:rPr lang="en-IN" sz="2400" dirty="0">
                <a:solidFill>
                  <a:schemeClr val="tx2">
                    <a:lumMod val="75000"/>
                  </a:schemeClr>
                </a:solidFill>
              </a:rPr>
              <a:t>				          </a:t>
            </a:r>
          </a:p>
          <a:p>
            <a:r>
              <a:rPr lang="en-IN" sz="2400" dirty="0">
                <a:solidFill>
                  <a:schemeClr val="tx2">
                    <a:lumMod val="75000"/>
                  </a:schemeClr>
                </a:solidFill>
              </a:rPr>
              <a:t>				 </a:t>
            </a:r>
          </a:p>
        </p:txBody>
      </p:sp>
      <p:pic>
        <p:nvPicPr>
          <p:cNvPr id="14" name="Picture 13">
            <a:extLst>
              <a:ext uri="{FF2B5EF4-FFF2-40B4-BE49-F238E27FC236}">
                <a16:creationId xmlns:a16="http://schemas.microsoft.com/office/drawing/2014/main" id="{0BF19D9D-263B-4B9C-A394-F0714CD1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507" y="1138199"/>
            <a:ext cx="6619421" cy="4488878"/>
          </a:xfrm>
          <a:prstGeom prst="rect">
            <a:avLst/>
          </a:prstGeom>
          <a:ln w="31750">
            <a:solidFill>
              <a:schemeClr val="bg1"/>
            </a:solidFill>
          </a:ln>
        </p:spPr>
      </p:pic>
      <p:sp>
        <p:nvSpPr>
          <p:cNvPr id="15" name="Rectangle 14">
            <a:extLst>
              <a:ext uri="{FF2B5EF4-FFF2-40B4-BE49-F238E27FC236}">
                <a16:creationId xmlns:a16="http://schemas.microsoft.com/office/drawing/2014/main" id="{ED36351D-C4DA-43DE-8778-8B02CF8FD34D}"/>
              </a:ext>
            </a:extLst>
          </p:cNvPr>
          <p:cNvSpPr/>
          <p:nvPr/>
        </p:nvSpPr>
        <p:spPr>
          <a:xfrm>
            <a:off x="6088185" y="4554519"/>
            <a:ext cx="947695" cy="369332"/>
          </a:xfrm>
          <a:prstGeom prst="rect">
            <a:avLst/>
          </a:prstGeom>
        </p:spPr>
        <p:txBody>
          <a:bodyPr wrap="none">
            <a:spAutoFit/>
          </a:bodyPr>
          <a:lstStyle/>
          <a:p>
            <a:r>
              <a:rPr lang="en-IN" b="1" dirty="0">
                <a:solidFill>
                  <a:schemeClr val="bg1"/>
                </a:solidFill>
                <a:latin typeface="Agency FB" panose="020B0503020202020204" pitchFamily="34" charset="0"/>
              </a:rPr>
              <a:t>5.35 Mins</a:t>
            </a:r>
          </a:p>
        </p:txBody>
      </p:sp>
      <p:sp>
        <p:nvSpPr>
          <p:cNvPr id="16" name="Rectangle 15">
            <a:extLst>
              <a:ext uri="{FF2B5EF4-FFF2-40B4-BE49-F238E27FC236}">
                <a16:creationId xmlns:a16="http://schemas.microsoft.com/office/drawing/2014/main" id="{368C92D1-58C5-4EEE-8F43-CF2426F8F56A}"/>
              </a:ext>
            </a:extLst>
          </p:cNvPr>
          <p:cNvSpPr/>
          <p:nvPr/>
        </p:nvSpPr>
        <p:spPr>
          <a:xfrm>
            <a:off x="9495652" y="2846359"/>
            <a:ext cx="1043876" cy="369332"/>
          </a:xfrm>
          <a:prstGeom prst="rect">
            <a:avLst/>
          </a:prstGeom>
        </p:spPr>
        <p:txBody>
          <a:bodyPr wrap="none">
            <a:spAutoFit/>
          </a:bodyPr>
          <a:lstStyle/>
          <a:p>
            <a:r>
              <a:rPr lang="en-IN" b="1" dirty="0">
                <a:solidFill>
                  <a:schemeClr val="bg1"/>
                </a:solidFill>
                <a:latin typeface="Agency FB" panose="020B0503020202020204" pitchFamily="34" charset="0"/>
              </a:rPr>
              <a:t>25.76 Mins</a:t>
            </a:r>
          </a:p>
        </p:txBody>
      </p:sp>
      <p:sp>
        <p:nvSpPr>
          <p:cNvPr id="17" name="Rectangle 16">
            <a:extLst>
              <a:ext uri="{FF2B5EF4-FFF2-40B4-BE49-F238E27FC236}">
                <a16:creationId xmlns:a16="http://schemas.microsoft.com/office/drawing/2014/main" id="{64B85527-D55B-44DB-A1C9-BDD03827A0F5}"/>
              </a:ext>
            </a:extLst>
          </p:cNvPr>
          <p:cNvSpPr/>
          <p:nvPr/>
        </p:nvSpPr>
        <p:spPr>
          <a:xfrm>
            <a:off x="7743052" y="1805944"/>
            <a:ext cx="1056700" cy="369332"/>
          </a:xfrm>
          <a:prstGeom prst="rect">
            <a:avLst/>
          </a:prstGeom>
        </p:spPr>
        <p:txBody>
          <a:bodyPr wrap="none">
            <a:spAutoFit/>
          </a:bodyPr>
          <a:lstStyle/>
          <a:p>
            <a:r>
              <a:rPr lang="en-IN" b="1" dirty="0">
                <a:solidFill>
                  <a:schemeClr val="bg1"/>
                </a:solidFill>
                <a:latin typeface="Agency FB" panose="020B0503020202020204" pitchFamily="34" charset="0"/>
              </a:rPr>
              <a:t>33.46 Mins</a:t>
            </a:r>
          </a:p>
        </p:txBody>
      </p:sp>
    </p:spTree>
    <p:extLst>
      <p:ext uri="{BB962C8B-B14F-4D97-AF65-F5344CB8AC3E}">
        <p14:creationId xmlns:p14="http://schemas.microsoft.com/office/powerpoint/2010/main" val="16032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80D0AA-6F98-47E6-B5AF-9B63485F5310}"/>
              </a:ext>
            </a:extLst>
          </p:cNvPr>
          <p:cNvSpPr txBox="1"/>
          <p:nvPr/>
        </p:nvSpPr>
        <p:spPr>
          <a:xfrm>
            <a:off x="3615397" y="1139483"/>
            <a:ext cx="184731" cy="369332"/>
          </a:xfrm>
          <a:prstGeom prst="rect">
            <a:avLst/>
          </a:prstGeom>
          <a:noFill/>
        </p:spPr>
        <p:txBody>
          <a:bodyPr wrap="none" rtlCol="0">
            <a:spAutoFit/>
          </a:bodyPr>
          <a:lstStyle/>
          <a:p>
            <a:endParaRPr lang="en-IN" dirty="0"/>
          </a:p>
        </p:txBody>
      </p:sp>
      <p:sp>
        <p:nvSpPr>
          <p:cNvPr id="3" name="TextBox 2">
            <a:extLst>
              <a:ext uri="{FF2B5EF4-FFF2-40B4-BE49-F238E27FC236}">
                <a16:creationId xmlns:a16="http://schemas.microsoft.com/office/drawing/2014/main" id="{E6F27964-5D11-40EA-90EA-244FB0701E82}"/>
              </a:ext>
            </a:extLst>
          </p:cNvPr>
          <p:cNvSpPr txBox="1"/>
          <p:nvPr/>
        </p:nvSpPr>
        <p:spPr>
          <a:xfrm>
            <a:off x="4178104" y="225083"/>
            <a:ext cx="3432350" cy="707886"/>
          </a:xfrm>
          <a:prstGeom prst="rect">
            <a:avLst/>
          </a:prstGeom>
          <a:noFill/>
        </p:spPr>
        <p:txBody>
          <a:bodyPr wrap="none" rtlCol="0">
            <a:spAutoFit/>
          </a:bodyPr>
          <a:lstStyle/>
          <a:p>
            <a:r>
              <a:rPr lang="en-IN" sz="4000" b="1" dirty="0">
                <a:solidFill>
                  <a:schemeClr val="tx2">
                    <a:lumMod val="75000"/>
                  </a:schemeClr>
                </a:solidFill>
                <a:latin typeface="Agency FB" panose="020B0503020202020204" pitchFamily="34" charset="0"/>
              </a:rPr>
              <a:t>Some More Insight</a:t>
            </a:r>
          </a:p>
        </p:txBody>
      </p:sp>
      <p:sp>
        <p:nvSpPr>
          <p:cNvPr id="4" name="TextBox 3">
            <a:extLst>
              <a:ext uri="{FF2B5EF4-FFF2-40B4-BE49-F238E27FC236}">
                <a16:creationId xmlns:a16="http://schemas.microsoft.com/office/drawing/2014/main" id="{01775E8F-3C26-4BD6-BD67-B5B91F0F472E}"/>
              </a:ext>
            </a:extLst>
          </p:cNvPr>
          <p:cNvSpPr txBox="1"/>
          <p:nvPr/>
        </p:nvSpPr>
        <p:spPr>
          <a:xfrm>
            <a:off x="4328814" y="5986586"/>
            <a:ext cx="7520050" cy="646331"/>
          </a:xfrm>
          <a:prstGeom prst="rect">
            <a:avLst/>
          </a:prstGeom>
          <a:noFill/>
        </p:spPr>
        <p:txBody>
          <a:bodyPr wrap="square" rtlCol="0">
            <a:spAutoFit/>
          </a:bodyPr>
          <a:lstStyle/>
          <a:p>
            <a:r>
              <a:rPr lang="en-IN" dirty="0">
                <a:hlinkClick r:id="rId2"/>
              </a:rPr>
              <a:t>https://stackoverflow.com/questions/50551877/comparison-search-time-between-k-d-tree-and-brute-force</a:t>
            </a:r>
            <a:endParaRPr lang="en-IN" dirty="0"/>
          </a:p>
        </p:txBody>
      </p:sp>
      <p:pic>
        <p:nvPicPr>
          <p:cNvPr id="6" name="Picture 5">
            <a:extLst>
              <a:ext uri="{FF2B5EF4-FFF2-40B4-BE49-F238E27FC236}">
                <a16:creationId xmlns:a16="http://schemas.microsoft.com/office/drawing/2014/main" id="{998122A2-6230-49B2-9BB2-8D7B855B0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45" y="1139483"/>
            <a:ext cx="7160454" cy="4284413"/>
          </a:xfrm>
          <a:prstGeom prst="rect">
            <a:avLst/>
          </a:prstGeom>
        </p:spPr>
      </p:pic>
      <p:sp>
        <p:nvSpPr>
          <p:cNvPr id="7" name="Rectangle 6">
            <a:extLst>
              <a:ext uri="{FF2B5EF4-FFF2-40B4-BE49-F238E27FC236}">
                <a16:creationId xmlns:a16="http://schemas.microsoft.com/office/drawing/2014/main" id="{EF3F994F-81BE-4134-93AC-A3A0420D820F}"/>
              </a:ext>
            </a:extLst>
          </p:cNvPr>
          <p:cNvSpPr/>
          <p:nvPr/>
        </p:nvSpPr>
        <p:spPr>
          <a:xfrm rot="20159120">
            <a:off x="4925553" y="2096430"/>
            <a:ext cx="1937453" cy="646331"/>
          </a:xfrm>
          <a:prstGeom prst="rect">
            <a:avLst/>
          </a:prstGeom>
        </p:spPr>
        <p:txBody>
          <a:bodyPr wrap="none">
            <a:spAutoFit/>
          </a:bodyPr>
          <a:lstStyle/>
          <a:p>
            <a:r>
              <a:rPr lang="en-IN" sz="3600" b="1" dirty="0">
                <a:solidFill>
                  <a:schemeClr val="bg1"/>
                </a:solidFill>
              </a:rPr>
              <a:t>Reason ?</a:t>
            </a:r>
          </a:p>
        </p:txBody>
      </p:sp>
    </p:spTree>
    <p:extLst>
      <p:ext uri="{BB962C8B-B14F-4D97-AF65-F5344CB8AC3E}">
        <p14:creationId xmlns:p14="http://schemas.microsoft.com/office/powerpoint/2010/main" val="35180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B06707-509C-4D47-A0E8-51085DC93DD9}"/>
              </a:ext>
            </a:extLst>
          </p:cNvPr>
          <p:cNvSpPr txBox="1"/>
          <p:nvPr/>
        </p:nvSpPr>
        <p:spPr>
          <a:xfrm>
            <a:off x="1495864" y="436098"/>
            <a:ext cx="9200271" cy="5970865"/>
          </a:xfrm>
          <a:prstGeom prst="rect">
            <a:avLst/>
          </a:prstGeom>
          <a:noFill/>
        </p:spPr>
        <p:txBody>
          <a:bodyPr wrap="square" rtlCol="0">
            <a:spAutoFit/>
          </a:bodyPr>
          <a:lstStyle/>
          <a:p>
            <a:r>
              <a:rPr lang="en-IN" sz="4400" b="1" dirty="0">
                <a:solidFill>
                  <a:srgbClr val="92D050"/>
                </a:solidFill>
                <a:latin typeface="Agency FB" panose="020B0503020202020204" pitchFamily="34" charset="0"/>
              </a:rPr>
              <a:t>                      Underline Factors</a:t>
            </a:r>
          </a:p>
          <a:p>
            <a:r>
              <a:rPr lang="en-IN" sz="3200" b="1" dirty="0"/>
              <a:t>Data structure</a:t>
            </a:r>
            <a:r>
              <a:rPr lang="en-IN" dirty="0"/>
              <a:t>:</a:t>
            </a:r>
            <a:r>
              <a:rPr lang="en-IN" sz="2000" dirty="0"/>
              <a:t> </a:t>
            </a:r>
            <a:r>
              <a:rPr lang="en-IN" sz="2400" i="1" dirty="0"/>
              <a:t>intrinsic dimensionality</a:t>
            </a:r>
            <a:r>
              <a:rPr lang="en-IN" sz="2400" dirty="0"/>
              <a:t> of the data or </a:t>
            </a:r>
            <a:r>
              <a:rPr lang="en-IN" sz="2400" i="1" dirty="0"/>
              <a:t>sparsity</a:t>
            </a:r>
            <a:r>
              <a:rPr lang="en-IN" sz="2400" dirty="0"/>
              <a:t> of the data. Intrinsic dimensionality refers to the dimension d≤D of a manifold on which the data lies, which can be linearly or non-linearly embedded in the parameter space. Sparsity refers to the degree to which the data fills the parameter space (this is to be distinguished from the concept as used in “sparse” matrices. The data matrix may have no zero entries, but the </a:t>
            </a:r>
            <a:r>
              <a:rPr lang="en-IN" sz="2400" b="1" dirty="0"/>
              <a:t>structure</a:t>
            </a:r>
            <a:r>
              <a:rPr lang="en-IN" sz="2400" dirty="0"/>
              <a:t> can still be “sparse” in this sense).</a:t>
            </a:r>
          </a:p>
          <a:p>
            <a:endParaRPr lang="en-IN" sz="2400" dirty="0"/>
          </a:p>
          <a:p>
            <a:pPr marL="285750" indent="-285750">
              <a:buFont typeface="Arial" panose="020B0604020202020204" pitchFamily="34" charset="0"/>
              <a:buChar char="•"/>
            </a:pPr>
            <a:r>
              <a:rPr lang="en-IN" sz="2400" i="1" dirty="0"/>
              <a:t>Brute force</a:t>
            </a:r>
            <a:r>
              <a:rPr lang="en-IN" sz="2400" dirty="0"/>
              <a:t> query time is unchanged by data structure.</a:t>
            </a:r>
          </a:p>
          <a:p>
            <a:endParaRPr lang="en-IN" sz="2400" dirty="0"/>
          </a:p>
          <a:p>
            <a:pPr marL="285750" indent="-285750">
              <a:buFont typeface="Arial" panose="020B0604020202020204" pitchFamily="34" charset="0"/>
              <a:buChar char="•"/>
            </a:pPr>
            <a:r>
              <a:rPr lang="en-IN" sz="2400" i="1" dirty="0"/>
              <a:t>Ball tree</a:t>
            </a:r>
            <a:r>
              <a:rPr lang="en-IN" sz="2400" dirty="0"/>
              <a:t> and </a:t>
            </a:r>
            <a:r>
              <a:rPr lang="en-IN" sz="2400" i="1" dirty="0"/>
              <a:t>KD tree</a:t>
            </a:r>
            <a:r>
              <a:rPr lang="en-IN" sz="2400" dirty="0"/>
              <a:t> query times can be greatly influenced by data structure. In general, sparser data with a smaller intrinsic dimensionality leads to faster query times.</a:t>
            </a:r>
          </a:p>
          <a:p>
            <a:endParaRPr lang="en-IN" dirty="0"/>
          </a:p>
        </p:txBody>
      </p:sp>
    </p:spTree>
    <p:extLst>
      <p:ext uri="{BB962C8B-B14F-4D97-AF65-F5344CB8AC3E}">
        <p14:creationId xmlns:p14="http://schemas.microsoft.com/office/powerpoint/2010/main" val="355490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F25805-A6AC-45FC-A3D5-B21256A68561}"/>
              </a:ext>
            </a:extLst>
          </p:cNvPr>
          <p:cNvSpPr txBox="1"/>
          <p:nvPr/>
        </p:nvSpPr>
        <p:spPr>
          <a:xfrm>
            <a:off x="1420837" y="365761"/>
            <a:ext cx="9959927" cy="7602081"/>
          </a:xfrm>
          <a:prstGeom prst="rect">
            <a:avLst/>
          </a:prstGeom>
          <a:noFill/>
        </p:spPr>
        <p:txBody>
          <a:bodyPr wrap="square" rtlCol="0">
            <a:spAutoFit/>
          </a:bodyPr>
          <a:lstStyle/>
          <a:p>
            <a:r>
              <a:rPr lang="en-IN" sz="2400" b="1" dirty="0">
                <a:solidFill>
                  <a:schemeClr val="tx2">
                    <a:lumMod val="60000"/>
                    <a:lumOff val="40000"/>
                  </a:schemeClr>
                </a:solidFill>
              </a:rPr>
              <a:t>Number of neighbours k requested for a query point:</a:t>
            </a:r>
          </a:p>
          <a:p>
            <a:endParaRPr lang="en-IN" sz="2400" dirty="0">
              <a:solidFill>
                <a:schemeClr val="tx2">
                  <a:lumMod val="60000"/>
                  <a:lumOff val="40000"/>
                </a:schemeClr>
              </a:solidFill>
            </a:endParaRPr>
          </a:p>
          <a:p>
            <a:pPr marL="285750" indent="-285750">
              <a:buFont typeface="Arial" panose="020B0604020202020204" pitchFamily="34" charset="0"/>
              <a:buChar char="•"/>
            </a:pPr>
            <a:r>
              <a:rPr lang="en-IN" sz="2400" i="1" dirty="0"/>
              <a:t>Brute force</a:t>
            </a:r>
            <a:r>
              <a:rPr lang="en-IN" sz="2400" dirty="0"/>
              <a:t> query time is largely unaffected by the value of k</a:t>
            </a:r>
          </a:p>
          <a:p>
            <a:pPr marL="285750" indent="-285750">
              <a:buFont typeface="Arial" panose="020B0604020202020204" pitchFamily="34" charset="0"/>
              <a:buChar char="•"/>
            </a:pPr>
            <a:r>
              <a:rPr lang="en-IN" sz="2400" i="1" dirty="0"/>
              <a:t>Ball tree</a:t>
            </a:r>
            <a:r>
              <a:rPr lang="en-IN" sz="2400" dirty="0"/>
              <a:t> and </a:t>
            </a:r>
            <a:r>
              <a:rPr lang="en-IN" sz="2400" i="1" dirty="0"/>
              <a:t>k-d tree</a:t>
            </a:r>
            <a:r>
              <a:rPr lang="en-IN" sz="2400" dirty="0"/>
              <a:t> query time will become slower as k increases. This is due to two effects: first, a larger k leads to the necessity to search a larger portion of the parameter space. Second, using k&gt;1 requires internal queueing of results as the tree is traversed.</a:t>
            </a:r>
          </a:p>
          <a:p>
            <a:endParaRPr lang="en-IN" dirty="0"/>
          </a:p>
          <a:p>
            <a:r>
              <a:rPr lang="en-IN" sz="2800" b="1" dirty="0">
                <a:solidFill>
                  <a:schemeClr val="tx2">
                    <a:lumMod val="60000"/>
                    <a:lumOff val="40000"/>
                  </a:schemeClr>
                </a:solidFill>
              </a:rPr>
              <a:t>Effect Of Leaf Size :</a:t>
            </a:r>
          </a:p>
          <a:p>
            <a:r>
              <a:rPr lang="en-IN" sz="2400" dirty="0"/>
              <a:t>   </a:t>
            </a:r>
            <a:r>
              <a:rPr lang="en-IN" sz="2400" b="1" dirty="0">
                <a:solidFill>
                  <a:schemeClr val="accent4">
                    <a:lumMod val="40000"/>
                    <a:lumOff val="60000"/>
                  </a:schemeClr>
                </a:solidFill>
              </a:rPr>
              <a:t>Construction time</a:t>
            </a:r>
          </a:p>
          <a:p>
            <a:r>
              <a:rPr lang="en-IN" b="1" dirty="0"/>
              <a:t>	</a:t>
            </a:r>
            <a:r>
              <a:rPr lang="en-IN" sz="2000" b="1" dirty="0"/>
              <a:t>-  </a:t>
            </a:r>
            <a:r>
              <a:rPr lang="en-IN" sz="2000" dirty="0"/>
              <a:t>A large Leaf Size leads to a faster tree construction time, because fewer nodes need to    		be  created</a:t>
            </a:r>
          </a:p>
          <a:p>
            <a:r>
              <a:rPr lang="en-IN" sz="2400" b="1" dirty="0">
                <a:solidFill>
                  <a:schemeClr val="accent4">
                    <a:lumMod val="40000"/>
                    <a:lumOff val="60000"/>
                  </a:schemeClr>
                </a:solidFill>
              </a:rPr>
              <a:t>   Query time</a:t>
            </a:r>
          </a:p>
          <a:p>
            <a:r>
              <a:rPr lang="en-IN" sz="2400" b="1" dirty="0">
                <a:solidFill>
                  <a:schemeClr val="accent4">
                    <a:lumMod val="40000"/>
                    <a:lumOff val="60000"/>
                  </a:schemeClr>
                </a:solidFill>
              </a:rPr>
              <a:t>     </a:t>
            </a:r>
            <a:r>
              <a:rPr lang="en-IN" sz="2400" b="1" dirty="0"/>
              <a:t>-</a:t>
            </a:r>
            <a:r>
              <a:rPr lang="en-IN" sz="2400" b="1" dirty="0">
                <a:solidFill>
                  <a:schemeClr val="accent4">
                    <a:lumMod val="40000"/>
                    <a:lumOff val="60000"/>
                  </a:schemeClr>
                </a:solidFill>
              </a:rPr>
              <a:t> </a:t>
            </a:r>
            <a:r>
              <a:rPr lang="en-IN" sz="2000" dirty="0">
                <a:solidFill>
                  <a:prstClr val="white"/>
                </a:solidFill>
              </a:rPr>
              <a:t>Leaf Size </a:t>
            </a:r>
            <a:r>
              <a:rPr lang="en-IN" sz="2000" dirty="0"/>
              <a:t>approaching 1, the overhead involved in traversing nodes can significantly slow    		query times. </a:t>
            </a:r>
          </a:p>
          <a:p>
            <a:r>
              <a:rPr lang="en-IN" sz="2000" dirty="0">
                <a:solidFill>
                  <a:prstClr val="white"/>
                </a:solidFill>
              </a:rPr>
              <a:t>      </a:t>
            </a:r>
            <a:r>
              <a:rPr lang="en-IN" sz="3200" dirty="0">
                <a:solidFill>
                  <a:prstClr val="white"/>
                </a:solidFill>
              </a:rPr>
              <a:t>- </a:t>
            </a:r>
            <a:r>
              <a:rPr lang="en-IN" sz="2000" dirty="0">
                <a:solidFill>
                  <a:prstClr val="white"/>
                </a:solidFill>
              </a:rPr>
              <a:t>Leaf Size </a:t>
            </a:r>
            <a:r>
              <a:rPr lang="en-IN" sz="2000" dirty="0"/>
              <a:t>approaching the size of the training set, queries become essentially </a:t>
            </a:r>
            <a:r>
              <a:rPr lang="en-IN" sz="2000" dirty="0">
                <a:solidFill>
                  <a:srgbClr val="FFFF00"/>
                </a:solidFill>
              </a:rPr>
              <a:t>brute 	 	 		force</a:t>
            </a:r>
            <a:r>
              <a:rPr lang="en-IN" sz="2000" dirty="0"/>
              <a:t>. </a:t>
            </a:r>
            <a:endParaRPr lang="en-IN" sz="2000" dirty="0">
              <a:solidFill>
                <a:schemeClr val="accent4">
                  <a:lumMod val="40000"/>
                  <a:lumOff val="60000"/>
                </a:schemeClr>
              </a:solidFill>
            </a:endParaRPr>
          </a:p>
          <a:p>
            <a:endParaRPr lang="en-IN" b="1" dirty="0"/>
          </a:p>
          <a:p>
            <a:endParaRPr lang="en-IN" b="1" dirty="0"/>
          </a:p>
          <a:p>
            <a:endParaRPr lang="en-IN" b="1" dirty="0"/>
          </a:p>
          <a:p>
            <a:endParaRPr lang="en-IN" b="1" dirty="0"/>
          </a:p>
          <a:p>
            <a:r>
              <a:rPr lang="en-IN" b="1" dirty="0"/>
              <a:t>	</a:t>
            </a:r>
            <a:endParaRPr lang="en-IN" dirty="0"/>
          </a:p>
        </p:txBody>
      </p:sp>
    </p:spTree>
    <p:extLst>
      <p:ext uri="{BB962C8B-B14F-4D97-AF65-F5344CB8AC3E}">
        <p14:creationId xmlns:p14="http://schemas.microsoft.com/office/powerpoint/2010/main" val="261937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164F90F-847D-42CB-98DF-645F73767D2C}"/>
              </a:ext>
            </a:extLst>
          </p:cNvPr>
          <p:cNvGraphicFramePr/>
          <p:nvPr>
            <p:extLst>
              <p:ext uri="{D42A27DB-BD31-4B8C-83A1-F6EECF244321}">
                <p14:modId xmlns:p14="http://schemas.microsoft.com/office/powerpoint/2010/main" val="3001972269"/>
              </p:ext>
            </p:extLst>
          </p:nvPr>
        </p:nvGraphicFramePr>
        <p:xfrm>
          <a:off x="1867192" y="9610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078E7519-D962-487D-8DFA-6B413BA9F793}"/>
              </a:ext>
            </a:extLst>
          </p:cNvPr>
          <p:cNvSpPr txBox="1"/>
          <p:nvPr/>
        </p:nvSpPr>
        <p:spPr>
          <a:xfrm>
            <a:off x="1786596" y="140640"/>
            <a:ext cx="8289192" cy="707886"/>
          </a:xfrm>
          <a:prstGeom prst="rect">
            <a:avLst/>
          </a:prstGeom>
          <a:noFill/>
        </p:spPr>
        <p:txBody>
          <a:bodyPr wrap="none" rtlCol="0">
            <a:spAutoFit/>
          </a:bodyPr>
          <a:lstStyle/>
          <a:p>
            <a:r>
              <a:rPr lang="en-IN" sz="4000" b="1" dirty="0">
                <a:solidFill>
                  <a:schemeClr val="tx2">
                    <a:lumMod val="40000"/>
                    <a:lumOff val="60000"/>
                  </a:schemeClr>
                </a:solidFill>
              </a:rPr>
              <a:t>Types Of Nearest Neighbour Searches</a:t>
            </a:r>
          </a:p>
        </p:txBody>
      </p:sp>
      <p:sp>
        <p:nvSpPr>
          <p:cNvPr id="14" name="TextBox 13">
            <a:extLst>
              <a:ext uri="{FF2B5EF4-FFF2-40B4-BE49-F238E27FC236}">
                <a16:creationId xmlns:a16="http://schemas.microsoft.com/office/drawing/2014/main" id="{15EF8D79-5CA8-4D35-9881-C288BB01AA50}"/>
              </a:ext>
            </a:extLst>
          </p:cNvPr>
          <p:cNvSpPr txBox="1"/>
          <p:nvPr/>
        </p:nvSpPr>
        <p:spPr>
          <a:xfrm>
            <a:off x="1111347" y="1237957"/>
            <a:ext cx="2518117" cy="3416320"/>
          </a:xfrm>
          <a:prstGeom prst="rect">
            <a:avLst/>
          </a:prstGeom>
          <a:noFill/>
          <a:scene3d>
            <a:camera prst="isometricOffAxis1Right"/>
            <a:lightRig rig="threePt" dir="t"/>
          </a:scene3d>
          <a:sp3d/>
        </p:spPr>
        <p:txBody>
          <a:bodyPr wrap="square" rtlCol="0">
            <a:spAutoFit/>
            <a:flatTx/>
          </a:bodyPr>
          <a:lstStyle/>
          <a:p>
            <a:r>
              <a:rPr lang="en-IN" sz="2400" dirty="0">
                <a:highlight>
                  <a:srgbClr val="008080"/>
                </a:highlight>
              </a:rPr>
              <a:t>Systematically enumerates all possible Points for the solution and checks whether each candidate satisfies the problem's statement.</a:t>
            </a:r>
          </a:p>
        </p:txBody>
      </p:sp>
      <p:sp>
        <p:nvSpPr>
          <p:cNvPr id="15" name="Rectangle 14">
            <a:extLst>
              <a:ext uri="{FF2B5EF4-FFF2-40B4-BE49-F238E27FC236}">
                <a16:creationId xmlns:a16="http://schemas.microsoft.com/office/drawing/2014/main" id="{8C092FDD-E0E4-44A6-B358-B058402858A4}"/>
              </a:ext>
            </a:extLst>
          </p:cNvPr>
          <p:cNvSpPr/>
          <p:nvPr/>
        </p:nvSpPr>
        <p:spPr>
          <a:xfrm>
            <a:off x="8360898" y="1182231"/>
            <a:ext cx="3831102" cy="1815882"/>
          </a:xfrm>
          <a:prstGeom prst="rect">
            <a:avLst/>
          </a:prstGeom>
        </p:spPr>
        <p:txBody>
          <a:bodyPr wrap="square">
            <a:spAutoFit/>
          </a:bodyPr>
          <a:lstStyle/>
          <a:p>
            <a:r>
              <a:rPr lang="en-IN" sz="2800" dirty="0">
                <a:highlight>
                  <a:srgbClr val="008080"/>
                </a:highlight>
              </a:rPr>
              <a:t>It is a space partitioning data structure for organizing points in a K-Dimensional space</a:t>
            </a:r>
          </a:p>
        </p:txBody>
      </p:sp>
      <p:sp>
        <p:nvSpPr>
          <p:cNvPr id="16" name="Rectangle 15">
            <a:extLst>
              <a:ext uri="{FF2B5EF4-FFF2-40B4-BE49-F238E27FC236}">
                <a16:creationId xmlns:a16="http://schemas.microsoft.com/office/drawing/2014/main" id="{B37029E2-E578-4E74-82C4-5FC1ACCF0810}"/>
              </a:ext>
            </a:extLst>
          </p:cNvPr>
          <p:cNvSpPr/>
          <p:nvPr/>
        </p:nvSpPr>
        <p:spPr>
          <a:xfrm>
            <a:off x="3470030" y="5896932"/>
            <a:ext cx="6096000" cy="461665"/>
          </a:xfrm>
          <a:prstGeom prst="rect">
            <a:avLst/>
          </a:prstGeom>
        </p:spPr>
        <p:txBody>
          <a:bodyPr>
            <a:spAutoFit/>
          </a:bodyPr>
          <a:lstStyle/>
          <a:p>
            <a:r>
              <a:rPr lang="en-IN" sz="2400" dirty="0">
                <a:highlight>
                  <a:srgbClr val="008080"/>
                </a:highlight>
              </a:rPr>
              <a:t>It is Also a space partitioning data structure</a:t>
            </a:r>
          </a:p>
        </p:txBody>
      </p:sp>
    </p:spTree>
    <p:extLst>
      <p:ext uri="{BB962C8B-B14F-4D97-AF65-F5344CB8AC3E}">
        <p14:creationId xmlns:p14="http://schemas.microsoft.com/office/powerpoint/2010/main" val="19448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6DFB1-2A00-4CC6-AC95-138E60ECE66E}"/>
              </a:ext>
            </a:extLst>
          </p:cNvPr>
          <p:cNvSpPr txBox="1"/>
          <p:nvPr/>
        </p:nvSpPr>
        <p:spPr>
          <a:xfrm>
            <a:off x="1463040" y="436098"/>
            <a:ext cx="9383151" cy="2339102"/>
          </a:xfrm>
          <a:prstGeom prst="rect">
            <a:avLst/>
          </a:prstGeom>
          <a:noFill/>
        </p:spPr>
        <p:txBody>
          <a:bodyPr wrap="square" rtlCol="0">
            <a:spAutoFit/>
          </a:bodyPr>
          <a:lstStyle/>
          <a:p>
            <a:r>
              <a:rPr lang="en-IN" sz="2800" b="1" dirty="0"/>
              <a:t>Sklearn.n_jobs=-1 vs n_jobs=1</a:t>
            </a:r>
          </a:p>
          <a:p>
            <a:endParaRPr lang="en-IN" dirty="0"/>
          </a:p>
          <a:p>
            <a:r>
              <a:rPr lang="en-US" altLang="en-US" sz="2000" dirty="0">
                <a:latin typeface="Arial" panose="020B0604020202020204" pitchFamily="34" charset="0"/>
                <a:cs typeface="Arial" panose="020B0604020202020204" pitchFamily="34" charset="0"/>
              </a:rPr>
              <a:t>- with </a:t>
            </a:r>
            <a:r>
              <a:rPr lang="en-US" altLang="en-US" sz="2000" dirty="0">
                <a:latin typeface="Consolas" panose="020B0609020204030204" pitchFamily="49" charset="0"/>
                <a:cs typeface="Consolas" panose="020B0609020204030204" pitchFamily="49" charset="0"/>
              </a:rPr>
              <a:t>n_jobs=1</a:t>
            </a:r>
            <a:r>
              <a:rPr lang="en-US" altLang="en-US" sz="2000" dirty="0">
                <a:latin typeface="Arial" panose="020B0604020202020204" pitchFamily="34" charset="0"/>
                <a:cs typeface="Arial" panose="020B0604020202020204" pitchFamily="34" charset="0"/>
              </a:rPr>
              <a:t> it uses 100% of the CPU of </a:t>
            </a:r>
            <a:r>
              <a:rPr lang="en-US" altLang="en-US" sz="2000" i="1" dirty="0">
                <a:latin typeface="Arial" panose="020B0604020202020204" pitchFamily="34" charset="0"/>
                <a:cs typeface="Arial" panose="020B0604020202020204" pitchFamily="34" charset="0"/>
              </a:rPr>
              <a:t>one of the cores</a:t>
            </a:r>
            <a:r>
              <a:rPr lang="en-US" altLang="en-US" sz="2000" dirty="0">
                <a:latin typeface="Arial" panose="020B0604020202020204" pitchFamily="34" charset="0"/>
                <a:cs typeface="Arial" panose="020B0604020202020204" pitchFamily="34" charset="0"/>
              </a:rPr>
              <a:t>. Each process is run 	in a different core. </a:t>
            </a:r>
          </a:p>
          <a:p>
            <a:endParaRPr lang="en-US" altLang="en-US" sz="2000" dirty="0">
              <a:latin typeface="Arial" panose="020B0604020202020204" pitchFamily="34" charset="0"/>
              <a:cs typeface="Arial" panose="020B0604020202020204" pitchFamily="34" charset="0"/>
            </a:endParaRPr>
          </a:p>
          <a:p>
            <a:r>
              <a:rPr lang="en-US" altLang="en-US" sz="2000" dirty="0">
                <a:latin typeface="Arial" panose="020B0604020202020204" pitchFamily="34" charset="0"/>
                <a:cs typeface="Arial" panose="020B0604020202020204" pitchFamily="34" charset="0"/>
              </a:rPr>
              <a:t>- In Linux with 4 cores the CPU usage:</a:t>
            </a:r>
            <a:r>
              <a:rPr lang="en-US" altLang="en-US" sz="2000" dirty="0">
                <a:latin typeface="Consolas" panose="020B0609020204030204" pitchFamily="49" charset="0"/>
                <a:cs typeface="Consolas" panose="020B0609020204030204" pitchFamily="49" charset="0"/>
              </a:rPr>
              <a:t>(100%,~5%, ~5%, ~5%)</a:t>
            </a:r>
            <a:r>
              <a:rPr lang="en-US" altLang="en-US" sz="2000" dirty="0">
                <a:latin typeface="Arial" panose="020B0604020202020204" pitchFamily="34" charset="0"/>
                <a:cs typeface="Arial" panose="020B0604020202020204" pitchFamily="34" charset="0"/>
              </a:rPr>
              <a:t> when </a:t>
            </a:r>
          </a:p>
          <a:p>
            <a:r>
              <a:rPr lang="en-US" altLang="en-US" sz="2000" dirty="0">
                <a:latin typeface="Arial" panose="020B0604020202020204" pitchFamily="34" charset="0"/>
                <a:cs typeface="Arial" panose="020B0604020202020204" pitchFamily="34" charset="0"/>
              </a:rPr>
              <a:t> 	</a:t>
            </a:r>
            <a:r>
              <a:rPr lang="en-US" altLang="en-US" sz="2000" dirty="0">
                <a:latin typeface="Consolas" panose="020B0609020204030204" pitchFamily="49" charset="0"/>
                <a:cs typeface="Consolas" panose="020B0609020204030204" pitchFamily="49" charset="0"/>
              </a:rPr>
              <a:t>n_jobs=1</a:t>
            </a:r>
            <a:r>
              <a:rPr lang="en-US" altLang="en-US" sz="2000" dirty="0">
                <a:latin typeface="Arial" panose="020B0604020202020204" pitchFamily="34" charset="0"/>
                <a:cs typeface="Arial" panose="020B0604020202020204" pitchFamily="34" charset="0"/>
              </a:rPr>
              <a:t> and </a:t>
            </a:r>
            <a:r>
              <a:rPr lang="en-US" altLang="en-US" sz="2000" dirty="0">
                <a:latin typeface="Consolas" panose="020B0609020204030204" pitchFamily="49" charset="0"/>
                <a:cs typeface="Consolas" panose="020B0609020204030204" pitchFamily="49" charset="0"/>
              </a:rPr>
              <a:t>(100%, 100%, 100%, 100%)</a:t>
            </a:r>
            <a:r>
              <a:rPr lang="en-US" altLang="en-US" sz="2000" dirty="0">
                <a:latin typeface="Arial" panose="020B0604020202020204" pitchFamily="34" charset="0"/>
                <a:cs typeface="Arial" panose="020B0604020202020204" pitchFamily="34" charset="0"/>
              </a:rPr>
              <a:t> when running with </a:t>
            </a:r>
            <a:r>
              <a:rPr lang="en-US" altLang="en-US" sz="2000" dirty="0">
                <a:latin typeface="Consolas" panose="020B0609020204030204" pitchFamily="49" charset="0"/>
                <a:cs typeface="Consolas" panose="020B0609020204030204" pitchFamily="49" charset="0"/>
              </a:rPr>
              <a:t>n_jobs=-1</a:t>
            </a:r>
            <a:r>
              <a:rPr lang="en-US" altLang="en-US" sz="2000" dirty="0">
                <a:latin typeface="Arial" panose="020B0604020202020204" pitchFamily="34" charset="0"/>
                <a:cs typeface="Arial" panose="020B0604020202020204" pitchFamily="34" charset="0"/>
              </a:rPr>
              <a:t>.</a:t>
            </a:r>
            <a:endParaRPr lang="en-IN" sz="2000" dirty="0"/>
          </a:p>
        </p:txBody>
      </p:sp>
      <p:sp>
        <p:nvSpPr>
          <p:cNvPr id="4" name="TextBox 3">
            <a:extLst>
              <a:ext uri="{FF2B5EF4-FFF2-40B4-BE49-F238E27FC236}">
                <a16:creationId xmlns:a16="http://schemas.microsoft.com/office/drawing/2014/main" id="{E2A574B9-6049-4B2D-9844-6D564F699457}"/>
              </a:ext>
            </a:extLst>
          </p:cNvPr>
          <p:cNvSpPr txBox="1"/>
          <p:nvPr/>
        </p:nvSpPr>
        <p:spPr>
          <a:xfrm>
            <a:off x="2658794" y="3157878"/>
            <a:ext cx="6611815" cy="707886"/>
          </a:xfrm>
          <a:prstGeom prst="rect">
            <a:avLst/>
          </a:prstGeom>
          <a:solidFill>
            <a:schemeClr val="accent6">
              <a:lumMod val="50000"/>
            </a:schemeClr>
          </a:solidFill>
        </p:spPr>
        <p:txBody>
          <a:bodyPr wrap="square" rtlCol="0">
            <a:spAutoFit/>
          </a:bodyPr>
          <a:lstStyle/>
          <a:p>
            <a:r>
              <a:rPr lang="en-IN" sz="4000" b="1" dirty="0">
                <a:solidFill>
                  <a:srgbClr val="FFFF00"/>
                </a:solidFill>
                <a:effectLst>
                  <a:outerShdw blurRad="50800" dist="38100" dir="8100000" algn="tr" rotWithShape="0">
                    <a:prstClr val="black">
                      <a:alpha val="40000"/>
                    </a:prstClr>
                  </a:outerShdw>
                </a:effectLst>
                <a:latin typeface="Agency FB" panose="020B0503020202020204" pitchFamily="34" charset="0"/>
              </a:rPr>
              <a:t>Parallel Computing Comes To Rescue</a:t>
            </a:r>
          </a:p>
        </p:txBody>
      </p:sp>
      <p:sp>
        <p:nvSpPr>
          <p:cNvPr id="5" name="TextBox 4">
            <a:extLst>
              <a:ext uri="{FF2B5EF4-FFF2-40B4-BE49-F238E27FC236}">
                <a16:creationId xmlns:a16="http://schemas.microsoft.com/office/drawing/2014/main" id="{A6B69B5D-42C8-4238-A583-BFBFC5E3E28D}"/>
              </a:ext>
            </a:extLst>
          </p:cNvPr>
          <p:cNvSpPr txBox="1"/>
          <p:nvPr/>
        </p:nvSpPr>
        <p:spPr>
          <a:xfrm>
            <a:off x="1266092" y="4248443"/>
            <a:ext cx="8860118" cy="1938992"/>
          </a:xfrm>
          <a:prstGeom prst="rect">
            <a:avLst/>
          </a:prstGeom>
          <a:noFill/>
        </p:spPr>
        <p:txBody>
          <a:bodyPr wrap="none" rtlCol="0">
            <a:spAutoFit/>
          </a:bodyPr>
          <a:lstStyle/>
          <a:p>
            <a:r>
              <a:rPr lang="en-IN" sz="2400" b="1" dirty="0">
                <a:solidFill>
                  <a:srgbClr val="92D050"/>
                </a:solidFill>
                <a:latin typeface="Calibri" panose="020F0502020204030204" pitchFamily="34" charset="0"/>
              </a:rPr>
              <a:t>Brute Force </a:t>
            </a:r>
            <a:r>
              <a:rPr lang="en-IN" sz="2400" dirty="0">
                <a:latin typeface="Calibri" panose="020F0502020204030204" pitchFamily="34" charset="0"/>
              </a:rPr>
              <a:t>: Calculates Almost All Vector Distances in Single Iteration.</a:t>
            </a:r>
          </a:p>
          <a:p>
            <a:endParaRPr lang="en-IN" sz="2400" dirty="0">
              <a:latin typeface="Calibri" panose="020F0502020204030204" pitchFamily="34" charset="0"/>
            </a:endParaRPr>
          </a:p>
          <a:p>
            <a:r>
              <a:rPr lang="en-IN" sz="2400" dirty="0">
                <a:latin typeface="Calibri" panose="020F0502020204030204" pitchFamily="34" charset="0"/>
              </a:rPr>
              <a:t>In Binary Search Tree Like </a:t>
            </a:r>
            <a:r>
              <a:rPr lang="en-IN" sz="2400" b="1" dirty="0">
                <a:solidFill>
                  <a:srgbClr val="92D050"/>
                </a:solidFill>
                <a:latin typeface="Calibri" panose="020F0502020204030204" pitchFamily="34" charset="0"/>
              </a:rPr>
              <a:t>BALL-TREE, k-d TREE </a:t>
            </a:r>
            <a:r>
              <a:rPr lang="en-IN" sz="2400" dirty="0">
                <a:latin typeface="Calibri" panose="020F0502020204030204" pitchFamily="34" charset="0"/>
              </a:rPr>
              <a:t>which works on Space </a:t>
            </a:r>
          </a:p>
          <a:p>
            <a:r>
              <a:rPr lang="en-IN" sz="2400" dirty="0">
                <a:latin typeface="Calibri" panose="020F0502020204030204" pitchFamily="34" charset="0"/>
              </a:rPr>
              <a:t>Partitioning &amp; Searching Can’t Partition in low number of Iterations. </a:t>
            </a:r>
          </a:p>
          <a:p>
            <a:r>
              <a:rPr lang="en-IN" sz="2400" dirty="0">
                <a:latin typeface="Calibri" panose="020F0502020204030204" pitchFamily="34" charset="0"/>
              </a:rPr>
              <a:t>This soul Reason Takes Longer Time .</a:t>
            </a:r>
          </a:p>
        </p:txBody>
      </p:sp>
    </p:spTree>
    <p:extLst>
      <p:ext uri="{BB962C8B-B14F-4D97-AF65-F5344CB8AC3E}">
        <p14:creationId xmlns:p14="http://schemas.microsoft.com/office/powerpoint/2010/main" val="33716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0B5DE-CB05-4323-8E9A-46A1EF557621}"/>
              </a:ext>
            </a:extLst>
          </p:cNvPr>
          <p:cNvSpPr txBox="1"/>
          <p:nvPr/>
        </p:nvSpPr>
        <p:spPr>
          <a:xfrm>
            <a:off x="3367361" y="90382"/>
            <a:ext cx="4602542" cy="923330"/>
          </a:xfrm>
          <a:prstGeom prst="rect">
            <a:avLst/>
          </a:prstGeom>
          <a:noFill/>
        </p:spPr>
        <p:txBody>
          <a:bodyPr wrap="none" rtlCol="0">
            <a:spAutoFit/>
          </a:bodyPr>
          <a:lstStyle/>
          <a:p>
            <a:r>
              <a:rPr lang="en-IN" sz="5400" b="1" dirty="0">
                <a:solidFill>
                  <a:schemeClr val="accent4">
                    <a:lumMod val="60000"/>
                    <a:lumOff val="40000"/>
                  </a:schemeClr>
                </a:solidFill>
                <a:latin typeface="Agency FB" panose="020B0503020202020204" pitchFamily="34" charset="0"/>
              </a:rPr>
              <a:t>Model Optimization</a:t>
            </a:r>
          </a:p>
        </p:txBody>
      </p:sp>
      <p:grpSp>
        <p:nvGrpSpPr>
          <p:cNvPr id="9" name="Group 8">
            <a:extLst>
              <a:ext uri="{FF2B5EF4-FFF2-40B4-BE49-F238E27FC236}">
                <a16:creationId xmlns:a16="http://schemas.microsoft.com/office/drawing/2014/main" id="{E20CECA1-EC2B-440F-99DF-8B957B891A9A}"/>
              </a:ext>
            </a:extLst>
          </p:cNvPr>
          <p:cNvGrpSpPr/>
          <p:nvPr/>
        </p:nvGrpSpPr>
        <p:grpSpPr>
          <a:xfrm>
            <a:off x="3359081" y="1422145"/>
            <a:ext cx="4610822" cy="4234343"/>
            <a:chOff x="2113951" y="570393"/>
            <a:chExt cx="4116098" cy="3993171"/>
          </a:xfrm>
        </p:grpSpPr>
        <p:sp>
          <p:nvSpPr>
            <p:cNvPr id="16" name="Partial Circle 15">
              <a:extLst>
                <a:ext uri="{FF2B5EF4-FFF2-40B4-BE49-F238E27FC236}">
                  <a16:creationId xmlns:a16="http://schemas.microsoft.com/office/drawing/2014/main" id="{CAD826C6-3084-423C-83AB-FA983A3D2B58}"/>
                </a:ext>
              </a:extLst>
            </p:cNvPr>
            <p:cNvSpPr/>
            <p:nvPr/>
          </p:nvSpPr>
          <p:spPr>
            <a:xfrm>
              <a:off x="2113951" y="570393"/>
              <a:ext cx="4116098" cy="3993171"/>
            </a:xfrm>
            <a:prstGeom prst="pie">
              <a:avLst>
                <a:gd name="adj1" fmla="val 16200000"/>
                <a:gd name="adj2" fmla="val 1800000"/>
              </a:avLst>
            </a:prstGeom>
            <a:gradFill>
              <a:gsLst>
                <a:gs pos="0">
                  <a:schemeClr val="accent4">
                    <a:hueOff val="-2362766"/>
                    <a:satOff val="-3784"/>
                    <a:lumOff val="392"/>
                    <a:alphaOff val="0"/>
                    <a:tint val="94000"/>
                    <a:satMod val="105000"/>
                    <a:lumMod val="102000"/>
                  </a:schemeClr>
                </a:gs>
                <a:gs pos="62000">
                  <a:schemeClr val="accent4">
                    <a:lumMod val="75000"/>
                  </a:schemeClr>
                </a:gs>
              </a:gsLst>
              <a:lin ang="5400000" scaled="0"/>
            </a:gradFill>
            <a:ln w="34925">
              <a:solidFill>
                <a:srgbClr val="FFC000"/>
              </a:solidFill>
            </a:ln>
          </p:spPr>
          <p:style>
            <a:lnRef idx="2">
              <a:schemeClr val="accent6">
                <a:shade val="50000"/>
              </a:schemeClr>
            </a:lnRef>
            <a:fillRef idx="1">
              <a:schemeClr val="accent6"/>
            </a:fillRef>
            <a:effectRef idx="0">
              <a:schemeClr val="accent6"/>
            </a:effectRef>
            <a:fontRef idx="minor">
              <a:schemeClr val="lt1"/>
            </a:fontRef>
          </p:style>
        </p:sp>
        <p:sp>
          <p:nvSpPr>
            <p:cNvPr id="17" name="Partial Circle 4">
              <a:extLst>
                <a:ext uri="{FF2B5EF4-FFF2-40B4-BE49-F238E27FC236}">
                  <a16:creationId xmlns:a16="http://schemas.microsoft.com/office/drawing/2014/main" id="{E86938A5-53F1-46AB-A403-10009FD53B6D}"/>
                </a:ext>
              </a:extLst>
            </p:cNvPr>
            <p:cNvSpPr txBox="1"/>
            <p:nvPr/>
          </p:nvSpPr>
          <p:spPr>
            <a:xfrm>
              <a:off x="4228188" y="1053214"/>
              <a:ext cx="1544320" cy="1517226"/>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dirty="0">
                  <a:solidFill>
                    <a:schemeClr val="bg1"/>
                  </a:solidFill>
                </a:rPr>
                <a:t>MLP</a:t>
              </a:r>
            </a:p>
            <a:p>
              <a:pPr marL="0" lvl="0" indent="0" algn="ctr" defTabSz="1778000">
                <a:lnSpc>
                  <a:spcPct val="90000"/>
                </a:lnSpc>
                <a:spcBef>
                  <a:spcPct val="0"/>
                </a:spcBef>
                <a:spcAft>
                  <a:spcPct val="35000"/>
                </a:spcAft>
                <a:buNone/>
              </a:pPr>
              <a:r>
                <a:rPr lang="en-IN" sz="4000" b="1" kern="1200" dirty="0">
                  <a:solidFill>
                    <a:schemeClr val="bg1"/>
                  </a:solidFill>
                </a:rPr>
                <a:t>98%</a:t>
              </a:r>
            </a:p>
          </p:txBody>
        </p:sp>
      </p:grpSp>
      <p:grpSp>
        <p:nvGrpSpPr>
          <p:cNvPr id="10" name="Group 9">
            <a:extLst>
              <a:ext uri="{FF2B5EF4-FFF2-40B4-BE49-F238E27FC236}">
                <a16:creationId xmlns:a16="http://schemas.microsoft.com/office/drawing/2014/main" id="{4BDE17F0-E412-43DB-A59A-3A82AD2AF159}"/>
              </a:ext>
            </a:extLst>
          </p:cNvPr>
          <p:cNvGrpSpPr/>
          <p:nvPr/>
        </p:nvGrpSpPr>
        <p:grpSpPr>
          <a:xfrm>
            <a:off x="2916163" y="1761854"/>
            <a:ext cx="5412008" cy="3894634"/>
            <a:chOff x="1087070" y="556122"/>
            <a:chExt cx="5953858" cy="4367233"/>
          </a:xfrm>
        </p:grpSpPr>
        <p:sp>
          <p:nvSpPr>
            <p:cNvPr id="14" name="Partial Circle 13">
              <a:extLst>
                <a:ext uri="{FF2B5EF4-FFF2-40B4-BE49-F238E27FC236}">
                  <a16:creationId xmlns:a16="http://schemas.microsoft.com/office/drawing/2014/main" id="{D643AE05-9C78-455A-B3E2-5C96A951848A}"/>
                </a:ext>
              </a:extLst>
            </p:cNvPr>
            <p:cNvSpPr/>
            <p:nvPr/>
          </p:nvSpPr>
          <p:spPr>
            <a:xfrm>
              <a:off x="1087070" y="556122"/>
              <a:ext cx="5953858" cy="4367233"/>
            </a:xfrm>
            <a:prstGeom prst="pie">
              <a:avLst>
                <a:gd name="adj1" fmla="val 1800000"/>
                <a:gd name="adj2" fmla="val 9000000"/>
              </a:avLst>
            </a:prstGeom>
            <a:gradFill>
              <a:gsLst>
                <a:gs pos="100000">
                  <a:schemeClr val="accent4">
                    <a:hueOff val="-2362766"/>
                    <a:satOff val="-3784"/>
                    <a:lumOff val="392"/>
                    <a:alphaOff val="0"/>
                    <a:tint val="94000"/>
                    <a:satMod val="105000"/>
                    <a:lumMod val="102000"/>
                  </a:schemeClr>
                </a:gs>
                <a:gs pos="40000">
                  <a:schemeClr val="accent4">
                    <a:lumMod val="75000"/>
                  </a:schemeClr>
                </a:gs>
              </a:gsLst>
            </a:gradFill>
            <a:ln>
              <a:solidFill>
                <a:srgbClr val="FFC000">
                  <a:alpha val="88000"/>
                </a:srgbClr>
              </a:solidFill>
            </a:ln>
          </p:spPr>
          <p:style>
            <a:lnRef idx="0">
              <a:schemeClr val="lt1">
                <a:hueOff val="0"/>
                <a:satOff val="0"/>
                <a:lumOff val="0"/>
                <a:alphaOff val="0"/>
              </a:schemeClr>
            </a:lnRef>
            <a:fillRef idx="3">
              <a:schemeClr val="accent4">
                <a:hueOff val="-2362766"/>
                <a:satOff val="-3784"/>
                <a:lumOff val="392"/>
                <a:alphaOff val="0"/>
              </a:schemeClr>
            </a:fillRef>
            <a:effectRef idx="3">
              <a:schemeClr val="accent4">
                <a:hueOff val="-2362766"/>
                <a:satOff val="-3784"/>
                <a:lumOff val="392"/>
                <a:alphaOff val="0"/>
              </a:schemeClr>
            </a:effectRef>
            <a:fontRef idx="minor">
              <a:schemeClr val="lt1"/>
            </a:fontRef>
          </p:style>
        </p:sp>
        <p:sp>
          <p:nvSpPr>
            <p:cNvPr id="15" name="Partial Circle 6">
              <a:extLst>
                <a:ext uri="{FF2B5EF4-FFF2-40B4-BE49-F238E27FC236}">
                  <a16:creationId xmlns:a16="http://schemas.microsoft.com/office/drawing/2014/main" id="{F9DA41B8-E52C-4165-A62C-A8C10EA46110}"/>
                </a:ext>
              </a:extLst>
            </p:cNvPr>
            <p:cNvSpPr txBox="1"/>
            <p:nvPr/>
          </p:nvSpPr>
          <p:spPr>
            <a:xfrm>
              <a:off x="2743081" y="3244494"/>
              <a:ext cx="2641837" cy="12649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solidFill>
                    <a:schemeClr val="bg1"/>
                  </a:solidFill>
                </a:rPr>
                <a:t>CNN</a:t>
              </a:r>
            </a:p>
            <a:p>
              <a:pPr marL="0" lvl="0" indent="0" algn="ctr" defTabSz="1778000">
                <a:lnSpc>
                  <a:spcPct val="90000"/>
                </a:lnSpc>
                <a:spcBef>
                  <a:spcPct val="0"/>
                </a:spcBef>
                <a:spcAft>
                  <a:spcPct val="35000"/>
                </a:spcAft>
                <a:buNone/>
              </a:pPr>
              <a:r>
                <a:rPr lang="en-IN" sz="4000" b="1" dirty="0">
                  <a:solidFill>
                    <a:schemeClr val="bg1"/>
                  </a:solidFill>
                </a:rPr>
                <a:t>98.4%</a:t>
              </a:r>
              <a:endParaRPr lang="en-IN" sz="4000" b="1" kern="1200" dirty="0">
                <a:solidFill>
                  <a:schemeClr val="bg1"/>
                </a:solidFill>
              </a:endParaRPr>
            </a:p>
          </p:txBody>
        </p:sp>
      </p:grpSp>
      <p:grpSp>
        <p:nvGrpSpPr>
          <p:cNvPr id="11" name="Group 10">
            <a:extLst>
              <a:ext uri="{FF2B5EF4-FFF2-40B4-BE49-F238E27FC236}">
                <a16:creationId xmlns:a16="http://schemas.microsoft.com/office/drawing/2014/main" id="{B7A71F15-7A7A-4D77-B766-6C19578AF000}"/>
              </a:ext>
            </a:extLst>
          </p:cNvPr>
          <p:cNvGrpSpPr/>
          <p:nvPr/>
        </p:nvGrpSpPr>
        <p:grpSpPr>
          <a:xfrm>
            <a:off x="3496835" y="1163157"/>
            <a:ext cx="4119416" cy="4826583"/>
            <a:chOff x="2148369" y="254960"/>
            <a:chExt cx="3674916" cy="4600071"/>
          </a:xfrm>
        </p:grpSpPr>
        <p:sp>
          <p:nvSpPr>
            <p:cNvPr id="12" name="Partial Circle 11">
              <a:extLst>
                <a:ext uri="{FF2B5EF4-FFF2-40B4-BE49-F238E27FC236}">
                  <a16:creationId xmlns:a16="http://schemas.microsoft.com/office/drawing/2014/main" id="{9B0A85ED-3DB0-4B83-B224-69A8E1AADC21}"/>
                </a:ext>
              </a:extLst>
            </p:cNvPr>
            <p:cNvSpPr/>
            <p:nvPr/>
          </p:nvSpPr>
          <p:spPr>
            <a:xfrm>
              <a:off x="2148369" y="254960"/>
              <a:ext cx="3674916" cy="4600071"/>
            </a:xfrm>
            <a:prstGeom prst="pie">
              <a:avLst>
                <a:gd name="adj1" fmla="val 9000000"/>
                <a:gd name="adj2" fmla="val 16200000"/>
              </a:avLst>
            </a:prstGeom>
            <a:gradFill>
              <a:gsLst>
                <a:gs pos="0">
                  <a:schemeClr val="accent1">
                    <a:lumMod val="5000"/>
                    <a:lumOff val="95000"/>
                  </a:schemeClr>
                </a:gs>
                <a:gs pos="63000">
                  <a:schemeClr val="accent4">
                    <a:lumMod val="75000"/>
                  </a:schemeClr>
                </a:gs>
                <a:gs pos="77000">
                  <a:schemeClr val="accent4">
                    <a:lumMod val="75000"/>
                  </a:schemeClr>
                </a:gs>
                <a:gs pos="0">
                  <a:schemeClr val="accent5">
                    <a:lumMod val="75000"/>
                  </a:schemeClr>
                </a:gs>
              </a:gsLst>
              <a:lin ang="5400000" scaled="1"/>
            </a:gradFill>
            <a:ln>
              <a:solidFill>
                <a:srgbClr val="FFC000">
                  <a:alpha val="96000"/>
                </a:srgbClr>
              </a:solidFill>
            </a:ln>
          </p:spPr>
          <p:style>
            <a:lnRef idx="3">
              <a:schemeClr val="lt1"/>
            </a:lnRef>
            <a:fillRef idx="1">
              <a:schemeClr val="accent2"/>
            </a:fillRef>
            <a:effectRef idx="1">
              <a:schemeClr val="accent2"/>
            </a:effectRef>
            <a:fontRef idx="minor">
              <a:schemeClr val="lt1"/>
            </a:fontRef>
          </p:style>
        </p:sp>
        <p:sp>
          <p:nvSpPr>
            <p:cNvPr id="13" name="Partial Circle 8">
              <a:extLst>
                <a:ext uri="{FF2B5EF4-FFF2-40B4-BE49-F238E27FC236}">
                  <a16:creationId xmlns:a16="http://schemas.microsoft.com/office/drawing/2014/main" id="{8B047525-02CA-4334-B834-D1B1A5644468}"/>
                </a:ext>
              </a:extLst>
            </p:cNvPr>
            <p:cNvSpPr txBox="1"/>
            <p:nvPr/>
          </p:nvSpPr>
          <p:spPr>
            <a:xfrm>
              <a:off x="2313909" y="989748"/>
              <a:ext cx="1511441" cy="1702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solidFill>
                    <a:schemeClr val="bg1"/>
                  </a:solidFill>
                </a:rPr>
                <a:t>  KNN</a:t>
              </a:r>
            </a:p>
            <a:p>
              <a:pPr marL="0" lvl="0" indent="0" algn="ctr" defTabSz="1778000">
                <a:lnSpc>
                  <a:spcPct val="90000"/>
                </a:lnSpc>
                <a:spcBef>
                  <a:spcPct val="0"/>
                </a:spcBef>
                <a:spcAft>
                  <a:spcPct val="35000"/>
                </a:spcAft>
                <a:buNone/>
              </a:pPr>
              <a:r>
                <a:rPr lang="en-IN" sz="4000" b="1" dirty="0">
                  <a:solidFill>
                    <a:schemeClr val="bg1"/>
                  </a:solidFill>
                </a:rPr>
                <a:t>  97%</a:t>
              </a:r>
              <a:endParaRPr lang="en-IN" sz="4000" b="1" kern="1200" dirty="0">
                <a:solidFill>
                  <a:schemeClr val="bg1"/>
                </a:solidFill>
              </a:endParaRPr>
            </a:p>
          </p:txBody>
        </p:sp>
      </p:grpSp>
      <p:sp>
        <p:nvSpPr>
          <p:cNvPr id="27" name="TextBox 26">
            <a:extLst>
              <a:ext uri="{FF2B5EF4-FFF2-40B4-BE49-F238E27FC236}">
                <a16:creationId xmlns:a16="http://schemas.microsoft.com/office/drawing/2014/main" id="{42760E34-12AF-4EF7-9CAE-910013D974F0}"/>
              </a:ext>
            </a:extLst>
          </p:cNvPr>
          <p:cNvSpPr txBox="1"/>
          <p:nvPr/>
        </p:nvSpPr>
        <p:spPr>
          <a:xfrm>
            <a:off x="4753074" y="5820368"/>
            <a:ext cx="2069797" cy="707886"/>
          </a:xfrm>
          <a:prstGeom prst="rect">
            <a:avLst/>
          </a:prstGeom>
          <a:noFill/>
        </p:spPr>
        <p:txBody>
          <a:bodyPr wrap="none" rtlCol="0">
            <a:spAutoFit/>
          </a:bodyPr>
          <a:lstStyle/>
          <a:p>
            <a:r>
              <a:rPr lang="en-IN" sz="4000" dirty="0">
                <a:solidFill>
                  <a:schemeClr val="accent5">
                    <a:lumMod val="60000"/>
                    <a:lumOff val="40000"/>
                  </a:schemeClr>
                </a:solidFill>
                <a:latin typeface="Agency FB" panose="020B0503020202020204" pitchFamily="34" charset="0"/>
              </a:rPr>
              <a:t>MNIST DATA</a:t>
            </a:r>
          </a:p>
        </p:txBody>
      </p:sp>
    </p:spTree>
    <p:extLst>
      <p:ext uri="{BB962C8B-B14F-4D97-AF65-F5344CB8AC3E}">
        <p14:creationId xmlns:p14="http://schemas.microsoft.com/office/powerpoint/2010/main" val="4056400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C445E-CE63-4CBC-A4D1-839FC5474819}"/>
              </a:ext>
            </a:extLst>
          </p:cNvPr>
          <p:cNvSpPr txBox="1"/>
          <p:nvPr/>
        </p:nvSpPr>
        <p:spPr>
          <a:xfrm>
            <a:off x="1280162" y="633046"/>
            <a:ext cx="9383150" cy="4708981"/>
          </a:xfrm>
          <a:prstGeom prst="rect">
            <a:avLst/>
          </a:prstGeom>
          <a:noFill/>
        </p:spPr>
        <p:txBody>
          <a:bodyPr wrap="square" rtlCol="0">
            <a:spAutoFit/>
          </a:bodyPr>
          <a:lstStyle/>
          <a:p>
            <a:r>
              <a:rPr lang="en-IN" sz="2400" dirty="0"/>
              <a:t>                                        </a:t>
            </a:r>
            <a:r>
              <a:rPr lang="en-IN" sz="3600" b="1" dirty="0">
                <a:solidFill>
                  <a:schemeClr val="tx2"/>
                </a:solidFill>
                <a:latin typeface="Agency FB" panose="020B0503020202020204" pitchFamily="34" charset="0"/>
              </a:rPr>
              <a:t>Scope Of Study</a:t>
            </a:r>
          </a:p>
          <a:p>
            <a:endParaRPr lang="en-IN" sz="2400" dirty="0"/>
          </a:p>
          <a:p>
            <a:r>
              <a:rPr lang="en-IN" sz="2400" dirty="0"/>
              <a:t>In </a:t>
            </a:r>
            <a:r>
              <a:rPr lang="en-IN" sz="2400" dirty="0">
                <a:hlinkClick r:id="rId2" tooltip="Machine learning"/>
              </a:rPr>
              <a:t>machine learning</a:t>
            </a:r>
            <a:r>
              <a:rPr lang="en-IN" sz="2400" dirty="0"/>
              <a:t> problems that involve learning a "state-of-nature" from a finite number of data samples in a high-dimensional </a:t>
            </a:r>
            <a:r>
              <a:rPr lang="en-IN" sz="2400" dirty="0">
                <a:hlinkClick r:id="rId3" tooltip="Feature space"/>
              </a:rPr>
              <a:t>feature space</a:t>
            </a:r>
            <a:r>
              <a:rPr lang="en-IN" sz="2400" dirty="0"/>
              <a:t> with each feature having a range of possible values, typically an enormous amount of training data is required to ensure that there are several samples with each combination of values. A typical “</a:t>
            </a:r>
            <a:r>
              <a:rPr lang="en-IN" sz="2400" b="1" i="1" u="sng" dirty="0"/>
              <a:t>rule of thumb is that there should be at least 5 training examples for each dimension in the representation</a:t>
            </a:r>
            <a:r>
              <a:rPr lang="en-IN" sz="2400" b="1" i="1" dirty="0"/>
              <a:t>”</a:t>
            </a:r>
            <a:r>
              <a:rPr lang="en-IN" sz="2400" dirty="0"/>
              <a:t>. With a fixed number of training samples, the predictive power of a classifier or regressor first increases as number of dimensions or features used is increased but then decreases, which is known as</a:t>
            </a:r>
            <a:r>
              <a:rPr lang="en-IN" sz="2400" dirty="0">
                <a:solidFill>
                  <a:srgbClr val="FFFF00"/>
                </a:solidFill>
              </a:rPr>
              <a:t> </a:t>
            </a:r>
            <a:r>
              <a:rPr lang="en-IN" sz="2400" i="1" dirty="0">
                <a:solidFill>
                  <a:srgbClr val="FFFF00"/>
                </a:solidFill>
              </a:rPr>
              <a:t>Hughes phenomenon</a:t>
            </a:r>
            <a:r>
              <a:rPr lang="en-IN" sz="2400" baseline="30000" dirty="0">
                <a:solidFill>
                  <a:srgbClr val="FFFF00"/>
                </a:solidFill>
              </a:rPr>
              <a:t>[</a:t>
            </a:r>
            <a:r>
              <a:rPr lang="en-IN" sz="2400" dirty="0"/>
              <a:t> or </a:t>
            </a:r>
            <a:r>
              <a:rPr lang="en-IN" sz="2400" i="1" dirty="0">
                <a:solidFill>
                  <a:srgbClr val="FFFF00"/>
                </a:solidFill>
              </a:rPr>
              <a:t>peaking phenomena</a:t>
            </a:r>
            <a:r>
              <a:rPr lang="en-IN" sz="2400" dirty="0"/>
              <a:t>.</a:t>
            </a:r>
          </a:p>
        </p:txBody>
      </p:sp>
    </p:spTree>
    <p:extLst>
      <p:ext uri="{BB962C8B-B14F-4D97-AF65-F5344CB8AC3E}">
        <p14:creationId xmlns:p14="http://schemas.microsoft.com/office/powerpoint/2010/main" val="2387535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E1BD6-DA37-44FA-BC64-C3D72E4EF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4163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bg2">
                <a:lumMod val="50000"/>
              </a:schemeClr>
            </a:gs>
            <a:gs pos="100000">
              <a:schemeClr val="bg2">
                <a:shade val="96000"/>
                <a:satMod val="120000"/>
                <a:lumMod val="90000"/>
              </a:schemeClr>
            </a:gs>
          </a:gsLst>
          <a:lin ang="27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E81E97-819A-4DBC-A871-4D0B554E2F8D}"/>
              </a:ext>
            </a:extLst>
          </p:cNvPr>
          <p:cNvSpPr txBox="1"/>
          <p:nvPr/>
        </p:nvSpPr>
        <p:spPr>
          <a:xfrm>
            <a:off x="550759" y="2749835"/>
            <a:ext cx="5430129" cy="954107"/>
          </a:xfrm>
          <a:prstGeom prst="rect">
            <a:avLst/>
          </a:prstGeom>
          <a:noFill/>
        </p:spPr>
        <p:txBody>
          <a:bodyPr wrap="square" rtlCol="0">
            <a:spAutoFit/>
          </a:bodyPr>
          <a:lstStyle/>
          <a:p>
            <a:r>
              <a:rPr lang="en-IN" sz="2800" dirty="0">
                <a:solidFill>
                  <a:schemeClr val="accent5">
                    <a:lumMod val="40000"/>
                    <a:lumOff val="60000"/>
                  </a:schemeClr>
                </a:solidFill>
                <a:latin typeface="Agency FB" panose="020B0503020202020204" pitchFamily="34" charset="0"/>
                <a:cs typeface="Times New Roman" panose="02020603050405020304" pitchFamily="18" charset="0"/>
              </a:rPr>
              <a:t>MNIST : 60,000 hand written digit pictures, Each of pixel dimension  28x28 </a:t>
            </a:r>
          </a:p>
        </p:txBody>
      </p:sp>
      <p:sp>
        <p:nvSpPr>
          <p:cNvPr id="8" name="Rectangle 7">
            <a:extLst>
              <a:ext uri="{FF2B5EF4-FFF2-40B4-BE49-F238E27FC236}">
                <a16:creationId xmlns:a16="http://schemas.microsoft.com/office/drawing/2014/main" id="{3DB22EB1-44EF-4B4B-8C31-5B6CAD93D754}"/>
              </a:ext>
            </a:extLst>
          </p:cNvPr>
          <p:cNvSpPr/>
          <p:nvPr/>
        </p:nvSpPr>
        <p:spPr>
          <a:xfrm>
            <a:off x="550759" y="3877668"/>
            <a:ext cx="3937565" cy="1077218"/>
          </a:xfrm>
          <a:prstGeom prst="rect">
            <a:avLst/>
          </a:prstGeom>
        </p:spPr>
        <p:txBody>
          <a:bodyPr wrap="square">
            <a:spAutoFit/>
          </a:bodyPr>
          <a:lstStyle/>
          <a:p>
            <a:r>
              <a:rPr lang="en-IN" sz="3200" dirty="0">
                <a:solidFill>
                  <a:schemeClr val="accent5">
                    <a:lumMod val="40000"/>
                    <a:lumOff val="60000"/>
                  </a:schemeClr>
                </a:solidFill>
                <a:latin typeface="Agency FB" panose="020B0503020202020204" pitchFamily="34" charset="0"/>
                <a:cs typeface="Times New Roman" panose="02020603050405020304" pitchFamily="18" charset="0"/>
              </a:rPr>
              <a:t>Every image has 28*28=784 pixel value associated with it.</a:t>
            </a:r>
          </a:p>
        </p:txBody>
      </p:sp>
      <p:sp>
        <p:nvSpPr>
          <p:cNvPr id="9" name="TextBox 8">
            <a:extLst>
              <a:ext uri="{FF2B5EF4-FFF2-40B4-BE49-F238E27FC236}">
                <a16:creationId xmlns:a16="http://schemas.microsoft.com/office/drawing/2014/main" id="{50C40D41-9033-46EC-8C2B-14F354128CC4}"/>
              </a:ext>
            </a:extLst>
          </p:cNvPr>
          <p:cNvSpPr txBox="1"/>
          <p:nvPr/>
        </p:nvSpPr>
        <p:spPr>
          <a:xfrm>
            <a:off x="1976346" y="5497606"/>
            <a:ext cx="3764333" cy="954107"/>
          </a:xfrm>
          <a:prstGeom prst="rect">
            <a:avLst/>
          </a:prstGeom>
          <a:noFill/>
        </p:spPr>
        <p:txBody>
          <a:bodyPr wrap="square" rtlCol="0">
            <a:spAutoFit/>
          </a:bodyPr>
          <a:lstStyle/>
          <a:p>
            <a:r>
              <a:rPr lang="en-IN" sz="2800" b="1" dirty="0">
                <a:solidFill>
                  <a:schemeClr val="accent5">
                    <a:lumMod val="40000"/>
                    <a:lumOff val="60000"/>
                  </a:schemeClr>
                </a:solidFill>
                <a:latin typeface="Agency FB" panose="020B0503020202020204" pitchFamily="34" charset="0"/>
                <a:cs typeface="Times New Roman" panose="02020603050405020304" pitchFamily="18" charset="0"/>
              </a:rPr>
              <a:t>Input Data:   60000 × 784     Dimensional (High)</a:t>
            </a:r>
          </a:p>
        </p:txBody>
      </p:sp>
      <p:pic>
        <p:nvPicPr>
          <p:cNvPr id="13" name="Picture 12">
            <a:extLst>
              <a:ext uri="{FF2B5EF4-FFF2-40B4-BE49-F238E27FC236}">
                <a16:creationId xmlns:a16="http://schemas.microsoft.com/office/drawing/2014/main" id="{D9E0AFC3-D41C-4860-AFA9-47AE29700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765" y="2990324"/>
            <a:ext cx="2188820" cy="2214722"/>
          </a:xfrm>
          <a:prstGeom prst="rect">
            <a:avLst/>
          </a:prstGeom>
        </p:spPr>
      </p:pic>
      <p:pic>
        <p:nvPicPr>
          <p:cNvPr id="15" name="Picture 14">
            <a:extLst>
              <a:ext uri="{FF2B5EF4-FFF2-40B4-BE49-F238E27FC236}">
                <a16:creationId xmlns:a16="http://schemas.microsoft.com/office/drawing/2014/main" id="{EB289BC2-39B3-4842-B699-DDB19E488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69" y="1716316"/>
            <a:ext cx="1628571" cy="4936262"/>
          </a:xfrm>
          <a:prstGeom prst="rect">
            <a:avLst/>
          </a:prstGeom>
          <a:effectLst>
            <a:softEdge rad="12700"/>
          </a:effectLst>
        </p:spPr>
      </p:pic>
      <p:cxnSp>
        <p:nvCxnSpPr>
          <p:cNvPr id="18" name="Straight Arrow Connector 17">
            <a:extLst>
              <a:ext uri="{FF2B5EF4-FFF2-40B4-BE49-F238E27FC236}">
                <a16:creationId xmlns:a16="http://schemas.microsoft.com/office/drawing/2014/main" id="{0C67947C-B59D-46D4-BC07-AC688C6C6CD1}"/>
              </a:ext>
            </a:extLst>
          </p:cNvPr>
          <p:cNvCxnSpPr>
            <a:cxnSpLocks/>
          </p:cNvCxnSpPr>
          <p:nvPr/>
        </p:nvCxnSpPr>
        <p:spPr>
          <a:xfrm flipV="1">
            <a:off x="8018585" y="1804240"/>
            <a:ext cx="1392701" cy="118608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07D678-ADB3-4DBC-B955-428D50312948}"/>
              </a:ext>
            </a:extLst>
          </p:cNvPr>
          <p:cNvCxnSpPr>
            <a:cxnSpLocks/>
          </p:cNvCxnSpPr>
          <p:nvPr/>
        </p:nvCxnSpPr>
        <p:spPr>
          <a:xfrm>
            <a:off x="8018585" y="5205046"/>
            <a:ext cx="1392701" cy="1308296"/>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DC2C525-4A91-4D95-A910-A8CDCD0BFB13}"/>
              </a:ext>
            </a:extLst>
          </p:cNvPr>
          <p:cNvSpPr txBox="1"/>
          <p:nvPr/>
        </p:nvSpPr>
        <p:spPr>
          <a:xfrm>
            <a:off x="5071665" y="5277060"/>
            <a:ext cx="909223" cy="369332"/>
          </a:xfrm>
          <a:prstGeom prst="rect">
            <a:avLst/>
          </a:prstGeom>
          <a:noFill/>
        </p:spPr>
        <p:txBody>
          <a:bodyPr wrap="none" rtlCol="0">
            <a:spAutoFit/>
          </a:bodyPr>
          <a:lstStyle/>
          <a:p>
            <a:r>
              <a:rPr lang="en-IN" dirty="0">
                <a:highlight>
                  <a:srgbClr val="000000"/>
                </a:highlight>
              </a:rPr>
              <a:t>28× 28</a:t>
            </a:r>
          </a:p>
        </p:txBody>
      </p:sp>
      <p:sp>
        <p:nvSpPr>
          <p:cNvPr id="29" name="Rectangle 28">
            <a:extLst>
              <a:ext uri="{FF2B5EF4-FFF2-40B4-BE49-F238E27FC236}">
                <a16:creationId xmlns:a16="http://schemas.microsoft.com/office/drawing/2014/main" id="{C61AA81B-983F-49D0-BE9B-14CB132554B9}"/>
              </a:ext>
            </a:extLst>
          </p:cNvPr>
          <p:cNvSpPr/>
          <p:nvPr/>
        </p:nvSpPr>
        <p:spPr>
          <a:xfrm>
            <a:off x="8378037" y="6451713"/>
            <a:ext cx="909223" cy="369332"/>
          </a:xfrm>
          <a:prstGeom prst="rect">
            <a:avLst/>
          </a:prstGeom>
        </p:spPr>
        <p:txBody>
          <a:bodyPr wrap="none">
            <a:spAutoFit/>
          </a:bodyPr>
          <a:lstStyle/>
          <a:p>
            <a:r>
              <a:rPr lang="en-IN" dirty="0">
                <a:highlight>
                  <a:srgbClr val="000000"/>
                </a:highlight>
              </a:rPr>
              <a:t>784× 1</a:t>
            </a:r>
          </a:p>
        </p:txBody>
      </p:sp>
      <p:pic>
        <p:nvPicPr>
          <p:cNvPr id="31" name="Picture 30">
            <a:extLst>
              <a:ext uri="{FF2B5EF4-FFF2-40B4-BE49-F238E27FC236}">
                <a16:creationId xmlns:a16="http://schemas.microsoft.com/office/drawing/2014/main" id="{0C645FA1-CE5F-4D4B-ABB1-EA6170376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552" y="106734"/>
            <a:ext cx="1590969" cy="1575294"/>
          </a:xfrm>
          <a:prstGeom prst="rect">
            <a:avLst/>
          </a:prstGeom>
        </p:spPr>
      </p:pic>
      <p:sp>
        <p:nvSpPr>
          <p:cNvPr id="3" name="TextBox 2">
            <a:extLst>
              <a:ext uri="{FF2B5EF4-FFF2-40B4-BE49-F238E27FC236}">
                <a16:creationId xmlns:a16="http://schemas.microsoft.com/office/drawing/2014/main" id="{8E873961-7119-48AD-8EE7-063E6FAECDD0}"/>
              </a:ext>
            </a:extLst>
          </p:cNvPr>
          <p:cNvSpPr txBox="1"/>
          <p:nvPr/>
        </p:nvSpPr>
        <p:spPr>
          <a:xfrm>
            <a:off x="2145258" y="406287"/>
            <a:ext cx="4928381" cy="2246769"/>
          </a:xfrm>
          <a:prstGeom prst="rect">
            <a:avLst/>
          </a:prstGeom>
          <a:noFill/>
        </p:spPr>
        <p:txBody>
          <a:bodyPr wrap="square" rtlCol="0">
            <a:spAutoFit/>
          </a:bodyPr>
          <a:lstStyle/>
          <a:p>
            <a:r>
              <a:rPr lang="en-IN" sz="2800" b="1" dirty="0">
                <a:latin typeface="Bodoni MT" panose="02070603080606020203" pitchFamily="18" charset="0"/>
              </a:rPr>
              <a:t>Data Sets Used:</a:t>
            </a:r>
          </a:p>
          <a:p>
            <a:pPr marL="342900" indent="-342900">
              <a:buFont typeface="Arial" panose="020B0604020202020204" pitchFamily="34" charset="0"/>
              <a:buChar char="•"/>
            </a:pPr>
            <a:r>
              <a:rPr lang="en-IN" sz="2800" dirty="0">
                <a:latin typeface="Bodoni MT" panose="02070603080606020203" pitchFamily="18" charset="0"/>
              </a:rPr>
              <a:t>  Fruits Dataset </a:t>
            </a:r>
          </a:p>
          <a:p>
            <a:pPr marL="342900" indent="-342900">
              <a:buFont typeface="Arial" panose="020B0604020202020204" pitchFamily="34" charset="0"/>
              <a:buChar char="•"/>
            </a:pPr>
            <a:r>
              <a:rPr lang="en-IN" sz="2800" dirty="0">
                <a:latin typeface="Bodoni MT" panose="02070603080606020203" pitchFamily="18" charset="0"/>
              </a:rPr>
              <a:t> Diabetes Dataset</a:t>
            </a:r>
          </a:p>
          <a:p>
            <a:pPr marL="342900" indent="-342900">
              <a:buFont typeface="Arial" panose="020B0604020202020204" pitchFamily="34" charset="0"/>
              <a:buChar char="•"/>
            </a:pPr>
            <a:r>
              <a:rPr lang="en-IN" sz="2800" dirty="0">
                <a:latin typeface="Bodoni MT" panose="02070603080606020203" pitchFamily="18" charset="0"/>
              </a:rPr>
              <a:t>  MNIST  Dataset</a:t>
            </a:r>
          </a:p>
          <a:p>
            <a:r>
              <a:rPr lang="en-IN" sz="2800" dirty="0">
                <a:latin typeface="Bodoni MT" panose="02070603080606020203" pitchFamily="18" charset="0"/>
              </a:rPr>
              <a:t>  </a:t>
            </a:r>
          </a:p>
        </p:txBody>
      </p:sp>
    </p:spTree>
    <p:extLst>
      <p:ext uri="{BB962C8B-B14F-4D97-AF65-F5344CB8AC3E}">
        <p14:creationId xmlns:p14="http://schemas.microsoft.com/office/powerpoint/2010/main" val="11425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4A6FB-7EA3-45E6-B2F1-7F1F2A2B5E4D}"/>
              </a:ext>
            </a:extLst>
          </p:cNvPr>
          <p:cNvSpPr txBox="1"/>
          <p:nvPr/>
        </p:nvSpPr>
        <p:spPr>
          <a:xfrm>
            <a:off x="1887677" y="1415230"/>
            <a:ext cx="3179588" cy="523220"/>
          </a:xfrm>
          <a:prstGeom prst="rect">
            <a:avLst/>
          </a:prstGeom>
          <a:noFill/>
        </p:spPr>
        <p:txBody>
          <a:bodyPr wrap="none" rtlCol="0">
            <a:spAutoFit/>
          </a:bodyPr>
          <a:lstStyle/>
          <a:p>
            <a:r>
              <a:rPr lang="en-IN" sz="2800" b="1" u="sng" dirty="0">
                <a:solidFill>
                  <a:schemeClr val="accent6">
                    <a:lumMod val="40000"/>
                    <a:lumOff val="60000"/>
                  </a:schemeClr>
                </a:solidFill>
              </a:rPr>
              <a:t>Brute Force  Search </a:t>
            </a:r>
          </a:p>
        </p:txBody>
      </p:sp>
      <p:sp>
        <p:nvSpPr>
          <p:cNvPr id="3" name="TextBox 2">
            <a:extLst>
              <a:ext uri="{FF2B5EF4-FFF2-40B4-BE49-F238E27FC236}">
                <a16:creationId xmlns:a16="http://schemas.microsoft.com/office/drawing/2014/main" id="{BD68CAD2-68A7-4417-B014-B8764D358512}"/>
              </a:ext>
            </a:extLst>
          </p:cNvPr>
          <p:cNvSpPr txBox="1"/>
          <p:nvPr/>
        </p:nvSpPr>
        <p:spPr>
          <a:xfrm>
            <a:off x="620401" y="2261339"/>
            <a:ext cx="6010876" cy="3108543"/>
          </a:xfrm>
          <a:prstGeom prst="rect">
            <a:avLst/>
          </a:prstGeom>
          <a:noFill/>
        </p:spPr>
        <p:txBody>
          <a:bodyPr wrap="none" rtlCol="0">
            <a:spAutoFit/>
          </a:bodyPr>
          <a:lstStyle/>
          <a:p>
            <a:pPr marL="285750" indent="-285750">
              <a:buFont typeface="Arial" panose="020B0604020202020204" pitchFamily="34" charset="0"/>
              <a:buChar char="•"/>
            </a:pPr>
            <a:r>
              <a:rPr lang="en-IN" sz="2800" b="1" dirty="0"/>
              <a:t>Time Complexity : Very High O(DN</a:t>
            </a:r>
            <a:r>
              <a:rPr lang="en-IN" sz="2800" b="1" baseline="30000" dirty="0"/>
              <a:t>2</a:t>
            </a:r>
            <a:r>
              <a:rPr lang="en-IN" sz="2800" b="1" dirty="0"/>
              <a:t>)</a:t>
            </a:r>
          </a:p>
          <a:p>
            <a:r>
              <a:rPr lang="en-IN" sz="2800" b="1" dirty="0"/>
              <a:t>                                  </a:t>
            </a:r>
          </a:p>
          <a:p>
            <a:pPr marL="285750" indent="-285750">
              <a:buFont typeface="Arial" panose="020B0604020202020204" pitchFamily="34" charset="0"/>
              <a:buChar char="•"/>
            </a:pPr>
            <a:r>
              <a:rPr lang="en-IN" sz="2800" b="1" dirty="0"/>
              <a:t>It is An Exhaustive search Technique</a:t>
            </a:r>
          </a:p>
          <a:p>
            <a:endParaRPr lang="en-IN" sz="2800" b="1" dirty="0"/>
          </a:p>
          <a:p>
            <a:pPr marL="285750" indent="-285750">
              <a:buFont typeface="Arial" panose="020B0604020202020204" pitchFamily="34" charset="0"/>
              <a:buChar char="•"/>
            </a:pPr>
            <a:r>
              <a:rPr lang="en-IN" sz="2800" b="1" dirty="0"/>
              <a:t>Generally Used IN KNN model</a:t>
            </a:r>
          </a:p>
          <a:p>
            <a:endParaRPr lang="en-IN" sz="2800" b="1" dirty="0"/>
          </a:p>
          <a:p>
            <a:pPr marL="285750" indent="-285750">
              <a:buFont typeface="Arial" panose="020B0604020202020204" pitchFamily="34" charset="0"/>
              <a:buChar char="•"/>
            </a:pPr>
            <a:r>
              <a:rPr lang="en-IN" sz="2800" b="1" dirty="0"/>
              <a:t>Test Point assigns to Class C1, K=3</a:t>
            </a:r>
          </a:p>
        </p:txBody>
      </p:sp>
      <p:sp>
        <p:nvSpPr>
          <p:cNvPr id="4" name="Oval 3">
            <a:extLst>
              <a:ext uri="{FF2B5EF4-FFF2-40B4-BE49-F238E27FC236}">
                <a16:creationId xmlns:a16="http://schemas.microsoft.com/office/drawing/2014/main" id="{6E3747FC-764E-4F54-9D0B-A8D7457B54E5}"/>
              </a:ext>
            </a:extLst>
          </p:cNvPr>
          <p:cNvSpPr/>
          <p:nvPr/>
        </p:nvSpPr>
        <p:spPr>
          <a:xfrm>
            <a:off x="6649328" y="896815"/>
            <a:ext cx="5008099" cy="5064369"/>
          </a:xfrm>
          <a:prstGeom prst="ellipse">
            <a:avLst/>
          </a:prstGeom>
          <a:gradFill>
            <a:gsLst>
              <a:gs pos="0">
                <a:schemeClr val="accent5">
                  <a:tint val="94000"/>
                  <a:satMod val="105000"/>
                  <a:lumMod val="102000"/>
                </a:schemeClr>
              </a:gs>
              <a:gs pos="0">
                <a:schemeClr val="accent5">
                  <a:shade val="74000"/>
                  <a:satMod val="128000"/>
                  <a:lumMod val="100000"/>
                </a:schemeClr>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tar: 5 Points 4">
            <a:extLst>
              <a:ext uri="{FF2B5EF4-FFF2-40B4-BE49-F238E27FC236}">
                <a16:creationId xmlns:a16="http://schemas.microsoft.com/office/drawing/2014/main" id="{F53A06B5-B30A-4347-A887-C6B57D7CE511}"/>
              </a:ext>
            </a:extLst>
          </p:cNvPr>
          <p:cNvSpPr/>
          <p:nvPr/>
        </p:nvSpPr>
        <p:spPr>
          <a:xfrm>
            <a:off x="7840146" y="4181917"/>
            <a:ext cx="130635" cy="20840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7A81B6CA-0FA3-44D1-BF43-064CE4C3FFDC}"/>
              </a:ext>
            </a:extLst>
          </p:cNvPr>
          <p:cNvSpPr/>
          <p:nvPr/>
        </p:nvSpPr>
        <p:spPr>
          <a:xfrm>
            <a:off x="10165754" y="2443088"/>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FCC4F368-16D6-4EA5-A03C-27D41FABF727}"/>
              </a:ext>
            </a:extLst>
          </p:cNvPr>
          <p:cNvSpPr/>
          <p:nvPr/>
        </p:nvSpPr>
        <p:spPr>
          <a:xfrm>
            <a:off x="7892459" y="1744392"/>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F458D70F-5126-4A53-AD11-78F7A9196425}"/>
              </a:ext>
            </a:extLst>
          </p:cNvPr>
          <p:cNvSpPr/>
          <p:nvPr/>
        </p:nvSpPr>
        <p:spPr>
          <a:xfrm>
            <a:off x="9683261" y="2562664"/>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C64E1809-3C2A-4CEC-BFE7-8EF5E857666E}"/>
              </a:ext>
            </a:extLst>
          </p:cNvPr>
          <p:cNvSpPr/>
          <p:nvPr/>
        </p:nvSpPr>
        <p:spPr>
          <a:xfrm>
            <a:off x="8318694" y="4209211"/>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tar: 5 Points 9">
            <a:extLst>
              <a:ext uri="{FF2B5EF4-FFF2-40B4-BE49-F238E27FC236}">
                <a16:creationId xmlns:a16="http://schemas.microsoft.com/office/drawing/2014/main" id="{47E286AB-D895-44B6-AA61-42DA92C3FF00}"/>
              </a:ext>
            </a:extLst>
          </p:cNvPr>
          <p:cNvSpPr/>
          <p:nvPr/>
        </p:nvSpPr>
        <p:spPr>
          <a:xfrm>
            <a:off x="10121705" y="3362178"/>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tar: 5 Points 10">
            <a:extLst>
              <a:ext uri="{FF2B5EF4-FFF2-40B4-BE49-F238E27FC236}">
                <a16:creationId xmlns:a16="http://schemas.microsoft.com/office/drawing/2014/main" id="{48E34C46-3591-432B-8413-A3452F775476}"/>
              </a:ext>
            </a:extLst>
          </p:cNvPr>
          <p:cNvSpPr/>
          <p:nvPr/>
        </p:nvSpPr>
        <p:spPr>
          <a:xfrm>
            <a:off x="11001264" y="3177660"/>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tar: 5 Points 11">
            <a:extLst>
              <a:ext uri="{FF2B5EF4-FFF2-40B4-BE49-F238E27FC236}">
                <a16:creationId xmlns:a16="http://schemas.microsoft.com/office/drawing/2014/main" id="{5BD51535-900F-4249-AAE4-7D1FB8F1FCCC}"/>
              </a:ext>
            </a:extLst>
          </p:cNvPr>
          <p:cNvSpPr/>
          <p:nvPr/>
        </p:nvSpPr>
        <p:spPr>
          <a:xfrm>
            <a:off x="8437525" y="1863968"/>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tar: 5 Points 12">
            <a:extLst>
              <a:ext uri="{FF2B5EF4-FFF2-40B4-BE49-F238E27FC236}">
                <a16:creationId xmlns:a16="http://schemas.microsoft.com/office/drawing/2014/main" id="{06EE5C1A-CE00-49C5-84CD-293014A0C311}"/>
              </a:ext>
            </a:extLst>
          </p:cNvPr>
          <p:cNvSpPr/>
          <p:nvPr/>
        </p:nvSpPr>
        <p:spPr>
          <a:xfrm>
            <a:off x="9665412" y="4654221"/>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tar: 5 Points 13">
            <a:extLst>
              <a:ext uri="{FF2B5EF4-FFF2-40B4-BE49-F238E27FC236}">
                <a16:creationId xmlns:a16="http://schemas.microsoft.com/office/drawing/2014/main" id="{FE484446-45DB-4A97-8682-2B870D84F259}"/>
              </a:ext>
            </a:extLst>
          </p:cNvPr>
          <p:cNvSpPr/>
          <p:nvPr/>
        </p:nvSpPr>
        <p:spPr>
          <a:xfrm>
            <a:off x="10189729" y="2818935"/>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tar: 5 Points 14">
            <a:extLst>
              <a:ext uri="{FF2B5EF4-FFF2-40B4-BE49-F238E27FC236}">
                <a16:creationId xmlns:a16="http://schemas.microsoft.com/office/drawing/2014/main" id="{8622FDED-0F8E-4CCA-A373-B4789F3B0F9A}"/>
              </a:ext>
            </a:extLst>
          </p:cNvPr>
          <p:cNvSpPr/>
          <p:nvPr/>
        </p:nvSpPr>
        <p:spPr>
          <a:xfrm>
            <a:off x="8852095" y="3877993"/>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tar: 5 Points 15">
            <a:extLst>
              <a:ext uri="{FF2B5EF4-FFF2-40B4-BE49-F238E27FC236}">
                <a16:creationId xmlns:a16="http://schemas.microsoft.com/office/drawing/2014/main" id="{EF59C568-77D1-4F9D-9F01-5AB7102BC3E7}"/>
              </a:ext>
            </a:extLst>
          </p:cNvPr>
          <p:cNvSpPr/>
          <p:nvPr/>
        </p:nvSpPr>
        <p:spPr>
          <a:xfrm>
            <a:off x="8683282" y="4484982"/>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tar: 5 Points 16">
            <a:extLst>
              <a:ext uri="{FF2B5EF4-FFF2-40B4-BE49-F238E27FC236}">
                <a16:creationId xmlns:a16="http://schemas.microsoft.com/office/drawing/2014/main" id="{34FCBD22-7B4B-43CA-9D23-6071F83178F1}"/>
              </a:ext>
            </a:extLst>
          </p:cNvPr>
          <p:cNvSpPr/>
          <p:nvPr/>
        </p:nvSpPr>
        <p:spPr>
          <a:xfrm>
            <a:off x="7644673" y="2284643"/>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tar: 5 Points 17">
            <a:extLst>
              <a:ext uri="{FF2B5EF4-FFF2-40B4-BE49-F238E27FC236}">
                <a16:creationId xmlns:a16="http://schemas.microsoft.com/office/drawing/2014/main" id="{BF2A5513-B882-4A9D-AA4D-C4FCF38F4540}"/>
              </a:ext>
            </a:extLst>
          </p:cNvPr>
          <p:cNvSpPr/>
          <p:nvPr/>
        </p:nvSpPr>
        <p:spPr>
          <a:xfrm>
            <a:off x="8149881" y="2313862"/>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tar: 5 Points 18">
            <a:extLst>
              <a:ext uri="{FF2B5EF4-FFF2-40B4-BE49-F238E27FC236}">
                <a16:creationId xmlns:a16="http://schemas.microsoft.com/office/drawing/2014/main" id="{F5B6BAF4-3ACA-4B56-AB7A-C6189C5480A8}"/>
              </a:ext>
            </a:extLst>
          </p:cNvPr>
          <p:cNvSpPr/>
          <p:nvPr/>
        </p:nvSpPr>
        <p:spPr>
          <a:xfrm>
            <a:off x="7746958" y="2731103"/>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tar: 5 Points 19">
            <a:extLst>
              <a:ext uri="{FF2B5EF4-FFF2-40B4-BE49-F238E27FC236}">
                <a16:creationId xmlns:a16="http://schemas.microsoft.com/office/drawing/2014/main" id="{B97BE7EC-83D2-478A-9F73-C6C3D6295400}"/>
              </a:ext>
            </a:extLst>
          </p:cNvPr>
          <p:cNvSpPr/>
          <p:nvPr/>
        </p:nvSpPr>
        <p:spPr>
          <a:xfrm>
            <a:off x="8598875" y="1394515"/>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tar: 5 Points 20">
            <a:extLst>
              <a:ext uri="{FF2B5EF4-FFF2-40B4-BE49-F238E27FC236}">
                <a16:creationId xmlns:a16="http://schemas.microsoft.com/office/drawing/2014/main" id="{AF9FB413-EF58-428C-8734-098857066027}"/>
              </a:ext>
            </a:extLst>
          </p:cNvPr>
          <p:cNvSpPr/>
          <p:nvPr/>
        </p:nvSpPr>
        <p:spPr>
          <a:xfrm>
            <a:off x="8639804" y="2348042"/>
            <a:ext cx="168813" cy="23915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tar: 5 Points 22">
            <a:extLst>
              <a:ext uri="{FF2B5EF4-FFF2-40B4-BE49-F238E27FC236}">
                <a16:creationId xmlns:a16="http://schemas.microsoft.com/office/drawing/2014/main" id="{4BDA3B15-B17B-4C21-A285-DF08419BB3B1}"/>
              </a:ext>
            </a:extLst>
          </p:cNvPr>
          <p:cNvSpPr/>
          <p:nvPr/>
        </p:nvSpPr>
        <p:spPr>
          <a:xfrm>
            <a:off x="8233755" y="4724133"/>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tar: 5 Points 23">
            <a:extLst>
              <a:ext uri="{FF2B5EF4-FFF2-40B4-BE49-F238E27FC236}">
                <a16:creationId xmlns:a16="http://schemas.microsoft.com/office/drawing/2014/main" id="{F94878CC-C34D-4799-832D-FC948599393A}"/>
              </a:ext>
            </a:extLst>
          </p:cNvPr>
          <p:cNvSpPr/>
          <p:nvPr/>
        </p:nvSpPr>
        <p:spPr>
          <a:xfrm>
            <a:off x="9852074" y="2141764"/>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Star: 5 Points 24">
            <a:extLst>
              <a:ext uri="{FF2B5EF4-FFF2-40B4-BE49-F238E27FC236}">
                <a16:creationId xmlns:a16="http://schemas.microsoft.com/office/drawing/2014/main" id="{B79FDE94-5220-425F-9657-15665B5B0CD1}"/>
              </a:ext>
            </a:extLst>
          </p:cNvPr>
          <p:cNvSpPr/>
          <p:nvPr/>
        </p:nvSpPr>
        <p:spPr>
          <a:xfrm>
            <a:off x="10657338" y="2938510"/>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tar: 5 Points 25">
            <a:extLst>
              <a:ext uri="{FF2B5EF4-FFF2-40B4-BE49-F238E27FC236}">
                <a16:creationId xmlns:a16="http://schemas.microsoft.com/office/drawing/2014/main" id="{54730540-2932-4190-AA64-B459A1346286}"/>
              </a:ext>
            </a:extLst>
          </p:cNvPr>
          <p:cNvSpPr/>
          <p:nvPr/>
        </p:nvSpPr>
        <p:spPr>
          <a:xfrm>
            <a:off x="10476113" y="1971456"/>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Star: 5 Points 26">
            <a:extLst>
              <a:ext uri="{FF2B5EF4-FFF2-40B4-BE49-F238E27FC236}">
                <a16:creationId xmlns:a16="http://schemas.microsoft.com/office/drawing/2014/main" id="{ABFB0B05-D25D-46FC-B94F-29EC51BACC16}"/>
              </a:ext>
            </a:extLst>
          </p:cNvPr>
          <p:cNvSpPr/>
          <p:nvPr/>
        </p:nvSpPr>
        <p:spPr>
          <a:xfrm>
            <a:off x="8683282" y="5091971"/>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Star: 5 Points 27">
            <a:extLst>
              <a:ext uri="{FF2B5EF4-FFF2-40B4-BE49-F238E27FC236}">
                <a16:creationId xmlns:a16="http://schemas.microsoft.com/office/drawing/2014/main" id="{86BF927C-2E6D-4EA5-99A3-81A9C2D13746}"/>
              </a:ext>
            </a:extLst>
          </p:cNvPr>
          <p:cNvSpPr/>
          <p:nvPr/>
        </p:nvSpPr>
        <p:spPr>
          <a:xfrm>
            <a:off x="9341720" y="4272403"/>
            <a:ext cx="168813" cy="23915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Star: 5 Points 28">
            <a:extLst>
              <a:ext uri="{FF2B5EF4-FFF2-40B4-BE49-F238E27FC236}">
                <a16:creationId xmlns:a16="http://schemas.microsoft.com/office/drawing/2014/main" id="{71187347-C60E-4F35-BCB4-E6BD45D6C936}"/>
              </a:ext>
            </a:extLst>
          </p:cNvPr>
          <p:cNvSpPr/>
          <p:nvPr/>
        </p:nvSpPr>
        <p:spPr>
          <a:xfrm>
            <a:off x="9683261" y="3177661"/>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Star: 5 Points 29">
            <a:extLst>
              <a:ext uri="{FF2B5EF4-FFF2-40B4-BE49-F238E27FC236}">
                <a16:creationId xmlns:a16="http://schemas.microsoft.com/office/drawing/2014/main" id="{64C74E78-573C-4221-8B96-95EFAAC5556D}"/>
              </a:ext>
            </a:extLst>
          </p:cNvPr>
          <p:cNvSpPr/>
          <p:nvPr/>
        </p:nvSpPr>
        <p:spPr>
          <a:xfrm>
            <a:off x="10070214" y="4042117"/>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Star: 5 Points 30">
            <a:extLst>
              <a:ext uri="{FF2B5EF4-FFF2-40B4-BE49-F238E27FC236}">
                <a16:creationId xmlns:a16="http://schemas.microsoft.com/office/drawing/2014/main" id="{97992E32-1D3F-48AF-B203-1C048441E3E1}"/>
              </a:ext>
            </a:extLst>
          </p:cNvPr>
          <p:cNvSpPr/>
          <p:nvPr/>
        </p:nvSpPr>
        <p:spPr>
          <a:xfrm>
            <a:off x="9683261" y="3580057"/>
            <a:ext cx="168813" cy="23915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Star: 5 Points 31">
            <a:extLst>
              <a:ext uri="{FF2B5EF4-FFF2-40B4-BE49-F238E27FC236}">
                <a16:creationId xmlns:a16="http://schemas.microsoft.com/office/drawing/2014/main" id="{176238FE-095D-4B25-8C42-1A0B50CC57BA}"/>
              </a:ext>
            </a:extLst>
          </p:cNvPr>
          <p:cNvSpPr/>
          <p:nvPr/>
        </p:nvSpPr>
        <p:spPr>
          <a:xfrm>
            <a:off x="9858446" y="4390322"/>
            <a:ext cx="168813" cy="239151"/>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A12667F5-BC55-4065-9E07-91CE09BA550B}"/>
              </a:ext>
            </a:extLst>
          </p:cNvPr>
          <p:cNvCxnSpPr>
            <a:cxnSpLocks/>
          </p:cNvCxnSpPr>
          <p:nvPr/>
        </p:nvCxnSpPr>
        <p:spPr>
          <a:xfrm flipH="1" flipV="1">
            <a:off x="8763411" y="2612437"/>
            <a:ext cx="1059498" cy="1777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164387-C55B-4AC4-9D0C-469577AED0F3}"/>
              </a:ext>
            </a:extLst>
          </p:cNvPr>
          <p:cNvCxnSpPr>
            <a:cxnSpLocks/>
            <a:stCxn id="32" idx="1"/>
          </p:cNvCxnSpPr>
          <p:nvPr/>
        </p:nvCxnSpPr>
        <p:spPr>
          <a:xfrm flipH="1" flipV="1">
            <a:off x="7896997" y="2913762"/>
            <a:ext cx="1961449" cy="1567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B93CB0-9598-4564-A854-0CD6E2ADCD73}"/>
              </a:ext>
            </a:extLst>
          </p:cNvPr>
          <p:cNvCxnSpPr>
            <a:cxnSpLocks/>
          </p:cNvCxnSpPr>
          <p:nvPr/>
        </p:nvCxnSpPr>
        <p:spPr>
          <a:xfrm flipH="1" flipV="1">
            <a:off x="8819219" y="1624432"/>
            <a:ext cx="1071714" cy="2835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8425EFB-1719-4A7B-9ACB-A583B303F80D}"/>
              </a:ext>
            </a:extLst>
          </p:cNvPr>
          <p:cNvCxnSpPr>
            <a:cxnSpLocks/>
          </p:cNvCxnSpPr>
          <p:nvPr/>
        </p:nvCxnSpPr>
        <p:spPr>
          <a:xfrm flipV="1">
            <a:off x="9970408" y="2467617"/>
            <a:ext cx="0" cy="1922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DD49E2-BD17-4DBB-8213-EDA27743023D}"/>
              </a:ext>
            </a:extLst>
          </p:cNvPr>
          <p:cNvCxnSpPr>
            <a:cxnSpLocks/>
          </p:cNvCxnSpPr>
          <p:nvPr/>
        </p:nvCxnSpPr>
        <p:spPr>
          <a:xfrm flipH="1">
            <a:off x="8970319" y="4555627"/>
            <a:ext cx="819782" cy="536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B1A791-C016-4603-A764-2B488D1AB1FB}"/>
              </a:ext>
            </a:extLst>
          </p:cNvPr>
          <p:cNvCxnSpPr>
            <a:cxnSpLocks/>
          </p:cNvCxnSpPr>
          <p:nvPr/>
        </p:nvCxnSpPr>
        <p:spPr>
          <a:xfrm flipV="1">
            <a:off x="10134350" y="3463621"/>
            <a:ext cx="899260" cy="957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1614FCF-BD2F-4915-9F7C-E53B59EEC4F0}"/>
              </a:ext>
            </a:extLst>
          </p:cNvPr>
          <p:cNvSpPr/>
          <p:nvPr/>
        </p:nvSpPr>
        <p:spPr>
          <a:xfrm>
            <a:off x="9310602" y="3984975"/>
            <a:ext cx="1204786" cy="1196273"/>
          </a:xfrm>
          <a:prstGeom prst="ellipse">
            <a:avLst/>
          </a:prstGeom>
          <a:solidFill>
            <a:schemeClr val="bg2">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97BD948E-D1E8-4034-BBA7-613EE2504D22}"/>
              </a:ext>
            </a:extLst>
          </p:cNvPr>
          <p:cNvSpPr txBox="1"/>
          <p:nvPr/>
        </p:nvSpPr>
        <p:spPr>
          <a:xfrm>
            <a:off x="7540075" y="4750316"/>
            <a:ext cx="450764" cy="369332"/>
          </a:xfrm>
          <a:prstGeom prst="rect">
            <a:avLst/>
          </a:prstGeom>
          <a:noFill/>
        </p:spPr>
        <p:txBody>
          <a:bodyPr wrap="none" rtlCol="0">
            <a:spAutoFit/>
          </a:bodyPr>
          <a:lstStyle/>
          <a:p>
            <a:r>
              <a:rPr lang="en-IN" b="1" dirty="0"/>
              <a:t>C1</a:t>
            </a:r>
          </a:p>
        </p:txBody>
      </p:sp>
      <p:sp>
        <p:nvSpPr>
          <p:cNvPr id="55" name="TextBox 54">
            <a:extLst>
              <a:ext uri="{FF2B5EF4-FFF2-40B4-BE49-F238E27FC236}">
                <a16:creationId xmlns:a16="http://schemas.microsoft.com/office/drawing/2014/main" id="{A2C64D57-4582-4D62-884A-51DC4C42B3E0}"/>
              </a:ext>
            </a:extLst>
          </p:cNvPr>
          <p:cNvSpPr txBox="1"/>
          <p:nvPr/>
        </p:nvSpPr>
        <p:spPr>
          <a:xfrm>
            <a:off x="6962989" y="2339128"/>
            <a:ext cx="441146" cy="369332"/>
          </a:xfrm>
          <a:prstGeom prst="rect">
            <a:avLst/>
          </a:prstGeom>
          <a:noFill/>
        </p:spPr>
        <p:txBody>
          <a:bodyPr wrap="none" rtlCol="0">
            <a:spAutoFit/>
          </a:bodyPr>
          <a:lstStyle/>
          <a:p>
            <a:r>
              <a:rPr lang="en-IN" b="1" dirty="0"/>
              <a:t>C3</a:t>
            </a:r>
          </a:p>
        </p:txBody>
      </p:sp>
      <p:sp>
        <p:nvSpPr>
          <p:cNvPr id="56" name="TextBox 55">
            <a:extLst>
              <a:ext uri="{FF2B5EF4-FFF2-40B4-BE49-F238E27FC236}">
                <a16:creationId xmlns:a16="http://schemas.microsoft.com/office/drawing/2014/main" id="{74E1CC39-1E4A-4D4D-8137-E2176157E2F1}"/>
              </a:ext>
            </a:extLst>
          </p:cNvPr>
          <p:cNvSpPr txBox="1"/>
          <p:nvPr/>
        </p:nvSpPr>
        <p:spPr>
          <a:xfrm>
            <a:off x="10865097" y="2185431"/>
            <a:ext cx="441146" cy="369332"/>
          </a:xfrm>
          <a:prstGeom prst="rect">
            <a:avLst/>
          </a:prstGeom>
          <a:noFill/>
        </p:spPr>
        <p:txBody>
          <a:bodyPr wrap="none" rtlCol="0">
            <a:spAutoFit/>
          </a:bodyPr>
          <a:lstStyle/>
          <a:p>
            <a:r>
              <a:rPr lang="en-IN" b="1" dirty="0"/>
              <a:t>C2</a:t>
            </a:r>
          </a:p>
        </p:txBody>
      </p:sp>
      <p:sp>
        <p:nvSpPr>
          <p:cNvPr id="58" name="TextBox 57">
            <a:extLst>
              <a:ext uri="{FF2B5EF4-FFF2-40B4-BE49-F238E27FC236}">
                <a16:creationId xmlns:a16="http://schemas.microsoft.com/office/drawing/2014/main" id="{BDACE70D-4943-4D04-86F0-16540BAB654E}"/>
              </a:ext>
            </a:extLst>
          </p:cNvPr>
          <p:cNvSpPr txBox="1"/>
          <p:nvPr/>
        </p:nvSpPr>
        <p:spPr>
          <a:xfrm>
            <a:off x="1538427" y="270532"/>
            <a:ext cx="10221801" cy="461665"/>
          </a:xfrm>
          <a:prstGeom prst="rect">
            <a:avLst/>
          </a:prstGeom>
          <a:noFill/>
        </p:spPr>
        <p:txBody>
          <a:bodyPr wrap="square" rtlCol="0">
            <a:spAutoFit/>
          </a:bodyPr>
          <a:lstStyle/>
          <a:p>
            <a:r>
              <a:rPr lang="en-IN" sz="2400" b="1" dirty="0">
                <a:solidFill>
                  <a:srgbClr val="92D050"/>
                </a:solidFill>
                <a:latin typeface="Agency FB" panose="020B0503020202020204" pitchFamily="34" charset="0"/>
              </a:rPr>
              <a:t>Fast computation of nearest neighbours is an active area of research in machine learning</a:t>
            </a:r>
          </a:p>
        </p:txBody>
      </p:sp>
    </p:spTree>
    <p:extLst>
      <p:ext uri="{BB962C8B-B14F-4D97-AF65-F5344CB8AC3E}">
        <p14:creationId xmlns:p14="http://schemas.microsoft.com/office/powerpoint/2010/main" val="353370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C715A-CBA7-4DD5-A5C8-F0F9DBE78CFF}"/>
              </a:ext>
            </a:extLst>
          </p:cNvPr>
          <p:cNvSpPr txBox="1"/>
          <p:nvPr/>
        </p:nvSpPr>
        <p:spPr>
          <a:xfrm>
            <a:off x="3742006" y="182881"/>
            <a:ext cx="3937296" cy="646331"/>
          </a:xfrm>
          <a:prstGeom prst="rect">
            <a:avLst/>
          </a:prstGeom>
          <a:noFill/>
        </p:spPr>
        <p:txBody>
          <a:bodyPr wrap="none" rtlCol="0">
            <a:spAutoFit/>
          </a:bodyPr>
          <a:lstStyle/>
          <a:p>
            <a:r>
              <a:rPr lang="en-IN" sz="3600" b="1" dirty="0">
                <a:solidFill>
                  <a:schemeClr val="tx2">
                    <a:lumMod val="60000"/>
                    <a:lumOff val="40000"/>
                  </a:schemeClr>
                </a:solidFill>
                <a:latin typeface="Agency FB" panose="020B0503020202020204" pitchFamily="34" charset="0"/>
                <a:cs typeface="Times New Roman" panose="02020603050405020304" pitchFamily="18" charset="0"/>
              </a:rPr>
              <a:t>Curse Of Dimensionality</a:t>
            </a:r>
          </a:p>
        </p:txBody>
      </p:sp>
      <p:sp>
        <p:nvSpPr>
          <p:cNvPr id="3" name="TextBox 2">
            <a:extLst>
              <a:ext uri="{FF2B5EF4-FFF2-40B4-BE49-F238E27FC236}">
                <a16:creationId xmlns:a16="http://schemas.microsoft.com/office/drawing/2014/main" id="{E05A7AFE-262E-4F8B-8D3D-3BCEE4FFFFFA}"/>
              </a:ext>
            </a:extLst>
          </p:cNvPr>
          <p:cNvSpPr txBox="1"/>
          <p:nvPr/>
        </p:nvSpPr>
        <p:spPr>
          <a:xfrm>
            <a:off x="1364566" y="1209822"/>
            <a:ext cx="10030265" cy="4832092"/>
          </a:xfrm>
          <a:prstGeom prst="rect">
            <a:avLst/>
          </a:prstGeom>
          <a:noFill/>
        </p:spPr>
        <p:txBody>
          <a:bodyPr wrap="square" rtlCol="0">
            <a:spAutoFit/>
          </a:bodyPr>
          <a:lstStyle/>
          <a:p>
            <a:pPr marL="285750" indent="-285750">
              <a:buFont typeface="Courier New" panose="02070309020205020404" pitchFamily="49" charset="0"/>
              <a:buChar char="o"/>
            </a:pPr>
            <a:r>
              <a:rPr lang="en-IN" sz="2800" dirty="0">
                <a:solidFill>
                  <a:schemeClr val="accent1">
                    <a:lumMod val="20000"/>
                    <a:lumOff val="80000"/>
                  </a:schemeClr>
                </a:solidFill>
              </a:rPr>
              <a:t>KNN (K Nearest Neighbours) is slow when you have a lot of observations, since it does not generalize over data in advance, it scans historical database each time a prediction is needed.</a:t>
            </a:r>
          </a:p>
          <a:p>
            <a:endParaRPr lang="en-IN" sz="2800" dirty="0">
              <a:solidFill>
                <a:schemeClr val="accent5">
                  <a:lumMod val="40000"/>
                  <a:lumOff val="60000"/>
                </a:schemeClr>
              </a:solidFill>
            </a:endParaRPr>
          </a:p>
          <a:p>
            <a:pPr marL="285750" indent="-285750">
              <a:buFont typeface="Courier New" panose="02070309020205020404" pitchFamily="49" charset="0"/>
              <a:buChar char="o"/>
            </a:pPr>
            <a:r>
              <a:rPr lang="en-IN" sz="2800" dirty="0">
                <a:solidFill>
                  <a:schemeClr val="accent1">
                    <a:lumMod val="20000"/>
                    <a:lumOff val="80000"/>
                  </a:schemeClr>
                </a:solidFill>
              </a:rPr>
              <a:t>The Effects of </a:t>
            </a:r>
            <a:r>
              <a:rPr lang="en-IN" sz="2800" b="1" dirty="0">
                <a:solidFill>
                  <a:schemeClr val="accent1">
                    <a:lumMod val="20000"/>
                    <a:lumOff val="80000"/>
                  </a:schemeClr>
                </a:solidFill>
              </a:rPr>
              <a:t>Dimensionality </a:t>
            </a:r>
            <a:r>
              <a:rPr lang="en-IN" sz="2800" dirty="0">
                <a:solidFill>
                  <a:schemeClr val="accent1">
                    <a:lumMod val="20000"/>
                    <a:lumOff val="80000"/>
                  </a:schemeClr>
                </a:solidFill>
              </a:rPr>
              <a:t> , in high dimensional spaces distances between nearest and farthest points from query points become almost equal. Therefore, nearest neighbour calculations cannot discriminate candidate points.</a:t>
            </a:r>
          </a:p>
          <a:p>
            <a:endParaRPr lang="en-IN" sz="2800" dirty="0">
              <a:solidFill>
                <a:schemeClr val="accent1">
                  <a:lumMod val="20000"/>
                  <a:lumOff val="80000"/>
                </a:schemeClr>
              </a:solidFill>
            </a:endParaRPr>
          </a:p>
          <a:p>
            <a:pPr marL="285750" indent="-285750">
              <a:buFont typeface="Courier New" panose="02070309020205020404" pitchFamily="49" charset="0"/>
              <a:buChar char="o"/>
            </a:pPr>
            <a:r>
              <a:rPr lang="en-IN" sz="2800" dirty="0">
                <a:solidFill>
                  <a:schemeClr val="accent1">
                    <a:lumMod val="20000"/>
                    <a:lumOff val="80000"/>
                  </a:schemeClr>
                </a:solidFill>
              </a:rPr>
              <a:t>There are various algorithms for searching Nearest Neighbours like </a:t>
            </a:r>
            <a:r>
              <a:rPr lang="en-IN" sz="2800" dirty="0">
                <a:solidFill>
                  <a:schemeClr val="tx2">
                    <a:lumMod val="60000"/>
                    <a:lumOff val="40000"/>
                  </a:schemeClr>
                </a:solidFill>
              </a:rPr>
              <a:t>Ball-Tree , K-D Tree, Brute Force Method .</a:t>
            </a:r>
          </a:p>
        </p:txBody>
      </p:sp>
    </p:spTree>
    <p:extLst>
      <p:ext uri="{BB962C8B-B14F-4D97-AF65-F5344CB8AC3E}">
        <p14:creationId xmlns:p14="http://schemas.microsoft.com/office/powerpoint/2010/main" val="3487994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2CFDAE-B48C-45D0-B08C-968DEA542015}"/>
              </a:ext>
            </a:extLst>
          </p:cNvPr>
          <p:cNvSpPr txBox="1"/>
          <p:nvPr/>
        </p:nvSpPr>
        <p:spPr>
          <a:xfrm>
            <a:off x="3432518" y="351692"/>
            <a:ext cx="5876545" cy="646331"/>
          </a:xfrm>
          <a:prstGeom prst="rect">
            <a:avLst/>
          </a:prstGeom>
          <a:noFill/>
        </p:spPr>
        <p:txBody>
          <a:bodyPr wrap="none" rtlCol="0">
            <a:spAutoFit/>
          </a:bodyPr>
          <a:lstStyle/>
          <a:p>
            <a:r>
              <a:rPr lang="en-IN" sz="3600" b="1" dirty="0">
                <a:ln w="19050">
                  <a:solidFill>
                    <a:schemeClr val="bg1">
                      <a:alpha val="52000"/>
                    </a:schemeClr>
                  </a:solidFill>
                </a:ln>
                <a:solidFill>
                  <a:srgbClr val="00B0F0"/>
                </a:solidFill>
              </a:rPr>
              <a:t>Making Nearest Search Faster</a:t>
            </a:r>
          </a:p>
        </p:txBody>
      </p:sp>
      <p:sp>
        <p:nvSpPr>
          <p:cNvPr id="3" name="TextBox 2">
            <a:extLst>
              <a:ext uri="{FF2B5EF4-FFF2-40B4-BE49-F238E27FC236}">
                <a16:creationId xmlns:a16="http://schemas.microsoft.com/office/drawing/2014/main" id="{26E6A708-540D-47E8-9182-09FB4757156D}"/>
              </a:ext>
            </a:extLst>
          </p:cNvPr>
          <p:cNvSpPr txBox="1"/>
          <p:nvPr/>
        </p:nvSpPr>
        <p:spPr>
          <a:xfrm>
            <a:off x="1314080" y="1378634"/>
            <a:ext cx="10404307" cy="6124754"/>
          </a:xfrm>
          <a:prstGeom prst="rect">
            <a:avLst/>
          </a:prstGeom>
          <a:noFill/>
        </p:spPr>
        <p:txBody>
          <a:bodyPr wrap="square" rtlCol="0">
            <a:spAutoFit/>
          </a:bodyPr>
          <a:lstStyle/>
          <a:p>
            <a:pPr marL="457200" indent="-457200">
              <a:buFont typeface="Arial" panose="020B0604020202020204" pitchFamily="34" charset="0"/>
              <a:buChar char="•"/>
            </a:pPr>
            <a:r>
              <a:rPr lang="en-IN" sz="2800" dirty="0"/>
              <a:t>Training: O(1)   ,  Testing : O(nd)</a:t>
            </a:r>
          </a:p>
          <a:p>
            <a:endParaRPr lang="en-IN" sz="2800" dirty="0"/>
          </a:p>
          <a:p>
            <a:pPr marL="457200" indent="-457200">
              <a:buFont typeface="Arial" panose="020B0604020202020204" pitchFamily="34" charset="0"/>
              <a:buChar char="•"/>
            </a:pPr>
            <a:r>
              <a:rPr lang="en-IN" sz="2800" dirty="0"/>
              <a:t>Either Reduce d : Dimensionality Reduction Techniques</a:t>
            </a:r>
          </a:p>
          <a:p>
            <a:r>
              <a:rPr lang="en-IN" sz="2800" dirty="0"/>
              <a:t>							- Simple Feature Selection , Factor Analysis</a:t>
            </a:r>
          </a:p>
          <a:p>
            <a:r>
              <a:rPr lang="en-IN" sz="2800" dirty="0"/>
              <a:t>							-	It is Itself O(n</a:t>
            </a:r>
            <a:r>
              <a:rPr lang="en-IN" sz="2800" baseline="30000" dirty="0"/>
              <a:t>3 </a:t>
            </a:r>
            <a:r>
              <a:rPr lang="en-IN" sz="2800" dirty="0"/>
              <a:t>)</a:t>
            </a:r>
          </a:p>
          <a:p>
            <a:r>
              <a:rPr lang="en-IN" sz="2800" dirty="0"/>
              <a:t>							- Not promising unless it is low Dimension.</a:t>
            </a:r>
          </a:p>
          <a:p>
            <a:pPr marL="457200" indent="-457200">
              <a:buFont typeface="Arial" panose="020B0604020202020204" pitchFamily="34" charset="0"/>
              <a:buChar char="•"/>
            </a:pPr>
            <a:r>
              <a:rPr lang="en-IN" sz="2800" dirty="0"/>
              <a:t> Reduce n         :  Don’t Compare All Training Examples</a:t>
            </a:r>
          </a:p>
          <a:p>
            <a:r>
              <a:rPr lang="en-IN" sz="2800" dirty="0"/>
              <a:t>					         -  Choose Approximately 	M&lt;&lt; N  examples</a:t>
            </a:r>
          </a:p>
          <a:p>
            <a:r>
              <a:rPr lang="en-IN" sz="2800" dirty="0"/>
              <a:t>					            By Cutting the space.</a:t>
            </a:r>
          </a:p>
          <a:p>
            <a:r>
              <a:rPr lang="en-IN" sz="2800" dirty="0"/>
              <a:t>					         -  O(md) which is &lt; O(nd)</a:t>
            </a:r>
          </a:p>
          <a:p>
            <a:endParaRPr lang="en-IN" sz="2800" dirty="0"/>
          </a:p>
          <a:p>
            <a:r>
              <a:rPr lang="en-IN" sz="2800" dirty="0"/>
              <a:t>		</a:t>
            </a:r>
            <a:r>
              <a:rPr lang="en-IN" sz="2800" b="1" dirty="0">
                <a:solidFill>
                  <a:srgbClr val="92D050"/>
                </a:solidFill>
              </a:rPr>
              <a:t>Here Comes K-d Tree, Ball-Tree, Inverted Lists, Hashing</a:t>
            </a:r>
          </a:p>
          <a:p>
            <a:endParaRPr lang="en-IN" sz="2800" b="1" dirty="0">
              <a:solidFill>
                <a:srgbClr val="92D050"/>
              </a:solidFill>
            </a:endParaRPr>
          </a:p>
          <a:p>
            <a:endParaRPr lang="en-IN" sz="2800" dirty="0"/>
          </a:p>
        </p:txBody>
      </p:sp>
    </p:spTree>
    <p:extLst>
      <p:ext uri="{BB962C8B-B14F-4D97-AF65-F5344CB8AC3E}">
        <p14:creationId xmlns:p14="http://schemas.microsoft.com/office/powerpoint/2010/main" val="97902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585C-FA9F-4240-883A-B35ECE3B0C1F}"/>
              </a:ext>
            </a:extLst>
          </p:cNvPr>
          <p:cNvSpPr txBox="1"/>
          <p:nvPr/>
        </p:nvSpPr>
        <p:spPr>
          <a:xfrm>
            <a:off x="4473525" y="168812"/>
            <a:ext cx="2084225" cy="584775"/>
          </a:xfrm>
          <a:prstGeom prst="rect">
            <a:avLst/>
          </a:prstGeom>
          <a:noFill/>
        </p:spPr>
        <p:txBody>
          <a:bodyPr wrap="none" rtlCol="0">
            <a:spAutoFit/>
          </a:bodyPr>
          <a:lstStyle/>
          <a:p>
            <a:r>
              <a:rPr lang="en-IN" sz="3200" dirty="0">
                <a:solidFill>
                  <a:schemeClr val="tx2">
                    <a:lumMod val="60000"/>
                    <a:lumOff val="40000"/>
                  </a:schemeClr>
                </a:solidFill>
                <a:latin typeface="Arial Rounded MT Bold" panose="020F0704030504030204" pitchFamily="34" charset="0"/>
              </a:rPr>
              <a:t>K-d TREE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372B46-1EAD-479D-A169-2A4323DCC816}"/>
                  </a:ext>
                </a:extLst>
              </p:cNvPr>
              <p:cNvSpPr txBox="1"/>
              <p:nvPr/>
            </p:nvSpPr>
            <p:spPr>
              <a:xfrm>
                <a:off x="872197" y="1125415"/>
                <a:ext cx="10091224" cy="5909310"/>
              </a:xfrm>
              <a:prstGeom prst="rect">
                <a:avLst/>
              </a:prstGeom>
              <a:noFill/>
            </p:spPr>
            <p:txBody>
              <a:bodyPr wrap="square" rtlCol="0">
                <a:spAutoFit/>
              </a:bodyPr>
              <a:lstStyle/>
              <a:p>
                <a:pPr marL="342900" indent="-342900">
                  <a:buFont typeface="Courier New" panose="02070309020205020404" pitchFamily="49" charset="0"/>
                  <a:buChar char="o"/>
                </a:pPr>
                <a:r>
                  <a:rPr lang="en-IN" sz="2400" b="1" i="1" dirty="0"/>
                  <a:t>k</a:t>
                </a:r>
                <a:r>
                  <a:rPr lang="en-IN" sz="2400" b="1" dirty="0"/>
                  <a:t>-d tree</a:t>
                </a:r>
                <a:r>
                  <a:rPr lang="en-IN" sz="2400" dirty="0"/>
                  <a:t> (short for </a:t>
                </a:r>
                <a:r>
                  <a:rPr lang="en-IN" sz="2400" i="1" dirty="0"/>
                  <a:t>k-dimensional </a:t>
                </a:r>
                <a:r>
                  <a:rPr lang="en-IN" sz="2400" i="1" dirty="0">
                    <a:hlinkClick r:id="rId2" tooltip="Tree data structure"/>
                  </a:rPr>
                  <a:t>tree</a:t>
                </a:r>
                <a:r>
                  <a:rPr lang="en-IN" sz="2400" dirty="0"/>
                  <a:t>) is a </a:t>
                </a:r>
                <a:r>
                  <a:rPr lang="en-IN" sz="2400" dirty="0">
                    <a:hlinkClick r:id="rId3" tooltip="Space partitioning"/>
                  </a:rPr>
                  <a:t>space-partitioning</a:t>
                </a:r>
                <a:r>
                  <a:rPr lang="en-IN" sz="2400" dirty="0"/>
                  <a:t> </a:t>
                </a:r>
                <a:r>
                  <a:rPr lang="en-IN" sz="2400" dirty="0">
                    <a:hlinkClick r:id="rId4" tooltip="Data structure"/>
                  </a:rPr>
                  <a:t>data structure</a:t>
                </a:r>
                <a:r>
                  <a:rPr lang="en-IN" sz="2400" dirty="0"/>
                  <a:t> for organizing </a:t>
                </a:r>
                <a:r>
                  <a:rPr lang="en-IN" sz="2400" dirty="0">
                    <a:hlinkClick r:id="rId5" tooltip="Point (geometry)"/>
                  </a:rPr>
                  <a:t>points</a:t>
                </a:r>
                <a:r>
                  <a:rPr lang="en-IN" sz="2400" dirty="0"/>
                  <a:t> in a </a:t>
                </a:r>
                <a:r>
                  <a:rPr lang="en-IN" sz="2400" i="1" dirty="0"/>
                  <a:t>k</a:t>
                </a:r>
                <a:r>
                  <a:rPr lang="en-IN" sz="2400" dirty="0"/>
                  <a:t>-dimensional </a:t>
                </a:r>
                <a:r>
                  <a:rPr lang="en-IN" sz="2400" dirty="0">
                    <a:hlinkClick r:id="rId6" tooltip="Euclidean space"/>
                  </a:rPr>
                  <a:t>space</a:t>
                </a:r>
                <a:r>
                  <a:rPr lang="en-IN" sz="2400" dirty="0"/>
                  <a:t>. </a:t>
                </a:r>
                <a:r>
                  <a:rPr lang="en-IN" sz="2400" i="1" dirty="0"/>
                  <a:t>k</a:t>
                </a:r>
                <a:r>
                  <a:rPr lang="en-IN" sz="2400" dirty="0"/>
                  <a:t>-d trees are a useful data structure for several applications, such as searches involving a multidimensional search key (e.g. </a:t>
                </a:r>
                <a:r>
                  <a:rPr lang="en-IN" sz="2400" dirty="0">
                    <a:hlinkClick r:id="rId7" tooltip="Range search"/>
                  </a:rPr>
                  <a:t>range searches</a:t>
                </a:r>
                <a:r>
                  <a:rPr lang="en-IN" sz="2400" dirty="0"/>
                  <a:t> and </a:t>
                </a:r>
                <a:r>
                  <a:rPr lang="en-IN" sz="2400" dirty="0">
                    <a:hlinkClick r:id="rId8" tooltip="Nearest neighbor search"/>
                  </a:rPr>
                  <a:t>nearest neighbour searches</a:t>
                </a:r>
                <a:r>
                  <a:rPr lang="en-IN" sz="2400" dirty="0"/>
                  <a:t>). </a:t>
                </a:r>
                <a:r>
                  <a:rPr lang="en-IN" sz="2400" i="1" dirty="0"/>
                  <a:t>k</a:t>
                </a:r>
                <a:r>
                  <a:rPr lang="en-IN" sz="2400" dirty="0"/>
                  <a:t>-d trees are a special case of </a:t>
                </a:r>
                <a:r>
                  <a:rPr lang="en-IN" sz="2400" dirty="0">
                    <a:hlinkClick r:id="rId9" tooltip="Binary space partitioning"/>
                  </a:rPr>
                  <a:t>binary space partitioning</a:t>
                </a:r>
                <a:r>
                  <a:rPr lang="en-IN" sz="2400" dirty="0"/>
                  <a:t> trees.</a:t>
                </a:r>
              </a:p>
              <a:p>
                <a:endParaRPr lang="en-IN" sz="2400" dirty="0"/>
              </a:p>
              <a:p>
                <a:pPr marL="342900" indent="-342900">
                  <a:buFont typeface="Courier New" panose="02070309020205020404" pitchFamily="49" charset="0"/>
                  <a:buChar char="o"/>
                </a:pPr>
                <a:r>
                  <a:rPr lang="en-IN" sz="2400" dirty="0"/>
                  <a:t> It is of order </a:t>
                </a:r>
                <a14:m>
                  <m:oMath xmlns:m="http://schemas.openxmlformats.org/officeDocument/2006/math">
                    <m:r>
                      <m:rPr>
                        <m:sty m:val="p"/>
                      </m:rPr>
                      <a:rPr lang="en-IN" sz="2400" b="0" i="0" smtClean="0">
                        <a:latin typeface="Cambria Math" panose="02040503050406030204" pitchFamily="18" charset="0"/>
                      </a:rPr>
                      <m:t>O</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D</m:t>
                    </m:r>
                    <m:r>
                      <a:rPr lang="en-IN" sz="2400" b="0" i="1" smtClean="0">
                        <a:latin typeface="Cambria Math" panose="02040503050406030204" pitchFamily="18" charset="0"/>
                      </a:rPr>
                      <m:t>𝑁𝑙𝑜𝑔𝑁</m:t>
                    </m:r>
                    <m:r>
                      <a:rPr lang="en-IN" sz="2400" b="0" i="1" smtClean="0">
                        <a:latin typeface="Cambria Math" panose="02040503050406030204" pitchFamily="18" charset="0"/>
                      </a:rPr>
                      <m:t>]</m:t>
                    </m:r>
                  </m:oMath>
                </a14:m>
                <a:r>
                  <a:rPr lang="en-IN" sz="2400" dirty="0"/>
                  <a:t> </a:t>
                </a:r>
              </a:p>
              <a:p>
                <a:endParaRPr lang="en-IN" sz="2400" dirty="0"/>
              </a:p>
              <a:p>
                <a:pPr marL="342900" indent="-342900">
                  <a:buFont typeface="Courier New" panose="02070309020205020404" pitchFamily="49" charset="0"/>
                  <a:buChar char="o"/>
                </a:pPr>
                <a:r>
                  <a:rPr lang="en-IN" sz="2400" dirty="0"/>
                  <a:t>It is an Approximation Techniques , It may </a:t>
                </a:r>
                <a:r>
                  <a:rPr lang="en-IN" sz="2400" dirty="0">
                    <a:solidFill>
                      <a:srgbClr val="92D050"/>
                    </a:solidFill>
                  </a:rPr>
                  <a:t>Miss Some Neighbours</a:t>
                </a:r>
                <a:r>
                  <a:rPr lang="en-IN" sz="2400" dirty="0"/>
                  <a:t>.</a:t>
                </a:r>
              </a:p>
              <a:p>
                <a:endParaRPr lang="en-IN" sz="2400" dirty="0"/>
              </a:p>
              <a:p>
                <a:pPr marL="342900" indent="-342900">
                  <a:buFont typeface="Courier New" panose="02070309020205020404" pitchFamily="49" charset="0"/>
                  <a:buChar char="o"/>
                </a:pPr>
                <a:r>
                  <a:rPr lang="en-IN" sz="2400" dirty="0"/>
                  <a:t>Points to the left of this space are represented by the left subtree of that node and points to the right of the space are represented by the right subtree.</a:t>
                </a:r>
              </a:p>
              <a:p>
                <a:pPr marL="342900" indent="-342900">
                  <a:buFont typeface="Courier New" panose="02070309020205020404" pitchFamily="49" charset="0"/>
                  <a:buChar char="o"/>
                </a:pPr>
                <a:endParaRPr lang="en-IN" sz="2400" dirty="0"/>
              </a:p>
              <a:p>
                <a:pPr marL="342900" indent="-342900">
                  <a:buFont typeface="Courier New" panose="02070309020205020404" pitchFamily="49" charset="0"/>
                  <a:buChar char="o"/>
                </a:pPr>
                <a:endParaRPr lang="en-IN" sz="2400" dirty="0"/>
              </a:p>
              <a:p>
                <a:pPr marL="342900" indent="-342900">
                  <a:buFont typeface="Courier New" panose="02070309020205020404" pitchFamily="49" charset="0"/>
                  <a:buChar char="o"/>
                </a:pPr>
                <a:endParaRPr lang="en-IN" sz="2400" dirty="0"/>
              </a:p>
              <a:p>
                <a:endParaRPr lang="en-IN" dirty="0"/>
              </a:p>
            </p:txBody>
          </p:sp>
        </mc:Choice>
        <mc:Fallback>
          <p:sp>
            <p:nvSpPr>
              <p:cNvPr id="4" name="TextBox 3">
                <a:extLst>
                  <a:ext uri="{FF2B5EF4-FFF2-40B4-BE49-F238E27FC236}">
                    <a16:creationId xmlns:a16="http://schemas.microsoft.com/office/drawing/2014/main" id="{CA372B46-1EAD-479D-A169-2A4323DCC816}"/>
                  </a:ext>
                </a:extLst>
              </p:cNvPr>
              <p:cNvSpPr txBox="1">
                <a:spLocks noRot="1" noChangeAspect="1" noMove="1" noResize="1" noEditPoints="1" noAdjustHandles="1" noChangeArrowheads="1" noChangeShapeType="1" noTextEdit="1"/>
              </p:cNvSpPr>
              <p:nvPr/>
            </p:nvSpPr>
            <p:spPr>
              <a:xfrm>
                <a:off x="872197" y="1125415"/>
                <a:ext cx="10091224" cy="5909310"/>
              </a:xfrm>
              <a:prstGeom prst="rect">
                <a:avLst/>
              </a:prstGeom>
              <a:blipFill>
                <a:blip r:embed="rId10"/>
                <a:stretch>
                  <a:fillRect l="-846" t="-826" r="-1208"/>
                </a:stretch>
              </a:blipFill>
            </p:spPr>
            <p:txBody>
              <a:bodyPr/>
              <a:lstStyle/>
              <a:p>
                <a:r>
                  <a:rPr lang="en-IN">
                    <a:noFill/>
                  </a:rPr>
                  <a:t> </a:t>
                </a:r>
              </a:p>
            </p:txBody>
          </p:sp>
        </mc:Fallback>
      </mc:AlternateContent>
    </p:spTree>
    <p:extLst>
      <p:ext uri="{BB962C8B-B14F-4D97-AF65-F5344CB8AC3E}">
        <p14:creationId xmlns:p14="http://schemas.microsoft.com/office/powerpoint/2010/main" val="14658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13364-4ECB-458C-A1E0-1A4D36BC3028}"/>
              </a:ext>
            </a:extLst>
          </p:cNvPr>
          <p:cNvSpPr txBox="1"/>
          <p:nvPr/>
        </p:nvSpPr>
        <p:spPr>
          <a:xfrm>
            <a:off x="1139483" y="295421"/>
            <a:ext cx="10430228" cy="3416320"/>
          </a:xfrm>
          <a:prstGeom prst="rect">
            <a:avLst/>
          </a:prstGeom>
          <a:noFill/>
        </p:spPr>
        <p:txBody>
          <a:bodyPr wrap="none" rtlCol="0">
            <a:spAutoFit/>
          </a:bodyPr>
          <a:lstStyle/>
          <a:p>
            <a:pPr marL="285750" indent="-285750">
              <a:buFont typeface="Arial" panose="020B0604020202020204" pitchFamily="34" charset="0"/>
              <a:buChar char="•"/>
            </a:pPr>
            <a:r>
              <a:rPr lang="en-IN" sz="2400" dirty="0">
                <a:solidFill>
                  <a:schemeClr val="tx2">
                    <a:lumMod val="60000"/>
                    <a:lumOff val="40000"/>
                  </a:schemeClr>
                </a:solidFill>
              </a:rPr>
              <a:t>We take the Data and split the data points into two half's in the dimension of </a:t>
            </a:r>
          </a:p>
          <a:p>
            <a:r>
              <a:rPr lang="en-IN" sz="2400" dirty="0">
                <a:solidFill>
                  <a:schemeClr val="tx2">
                    <a:lumMod val="60000"/>
                    <a:lumOff val="40000"/>
                  </a:schemeClr>
                </a:solidFill>
              </a:rPr>
              <a:t>    highest Variance.</a:t>
            </a:r>
          </a:p>
          <a:p>
            <a:endParaRPr lang="en-IN" sz="2400" dirty="0">
              <a:solidFill>
                <a:schemeClr val="tx2">
                  <a:lumMod val="60000"/>
                  <a:lumOff val="40000"/>
                </a:schemeClr>
              </a:solidFill>
            </a:endParaRPr>
          </a:p>
          <a:p>
            <a:pPr marL="285750" indent="-285750">
              <a:buFont typeface="Arial" panose="020B0604020202020204" pitchFamily="34" charset="0"/>
              <a:buChar char="•"/>
            </a:pPr>
            <a:r>
              <a:rPr lang="en-IN" sz="2400" dirty="0">
                <a:solidFill>
                  <a:schemeClr val="tx2">
                    <a:lumMod val="60000"/>
                    <a:lumOff val="40000"/>
                  </a:schemeClr>
                </a:solidFill>
              </a:rPr>
              <a:t>Then we take those split Data points and again divide into half's , in the direction </a:t>
            </a:r>
          </a:p>
          <a:p>
            <a:r>
              <a:rPr lang="en-IN" sz="2400" dirty="0">
                <a:solidFill>
                  <a:schemeClr val="tx2">
                    <a:lumMod val="60000"/>
                    <a:lumOff val="40000"/>
                  </a:schemeClr>
                </a:solidFill>
              </a:rPr>
              <a:t>    of   present splits Highest Variance.</a:t>
            </a:r>
          </a:p>
          <a:p>
            <a:endParaRPr lang="en-IN" sz="2400" dirty="0">
              <a:solidFill>
                <a:schemeClr val="tx2">
                  <a:lumMod val="60000"/>
                  <a:lumOff val="40000"/>
                </a:schemeClr>
              </a:solidFill>
            </a:endParaRPr>
          </a:p>
          <a:p>
            <a:pPr marL="285750" indent="-285750">
              <a:buFont typeface="Arial" panose="020B0604020202020204" pitchFamily="34" charset="0"/>
              <a:buChar char="•"/>
            </a:pPr>
            <a:r>
              <a:rPr lang="en-IN" sz="2400" dirty="0">
                <a:solidFill>
                  <a:schemeClr val="tx2">
                    <a:lumMod val="60000"/>
                    <a:lumOff val="40000"/>
                  </a:schemeClr>
                </a:solidFill>
              </a:rPr>
              <a:t>We continue to split until our data points left.</a:t>
            </a:r>
          </a:p>
          <a:p>
            <a:endParaRPr lang="en-IN" sz="2400" dirty="0">
              <a:solidFill>
                <a:schemeClr val="tx2">
                  <a:lumMod val="60000"/>
                  <a:lumOff val="40000"/>
                </a:schemeClr>
              </a:solidFill>
            </a:endParaRPr>
          </a:p>
          <a:p>
            <a:pPr marL="285750" indent="-285750">
              <a:buFont typeface="Arial" panose="020B0604020202020204" pitchFamily="34" charset="0"/>
              <a:buChar char="•"/>
            </a:pPr>
            <a:r>
              <a:rPr lang="en-IN" sz="2400" dirty="0">
                <a:solidFill>
                  <a:schemeClr val="tx2">
                    <a:lumMod val="60000"/>
                    <a:lumOff val="40000"/>
                  </a:schemeClr>
                </a:solidFill>
              </a:rPr>
              <a:t>We build the Sub-Trees Like this.</a:t>
            </a:r>
          </a:p>
        </p:txBody>
      </p:sp>
      <p:sp>
        <p:nvSpPr>
          <p:cNvPr id="3" name="Rectangle 2">
            <a:extLst>
              <a:ext uri="{FF2B5EF4-FFF2-40B4-BE49-F238E27FC236}">
                <a16:creationId xmlns:a16="http://schemas.microsoft.com/office/drawing/2014/main" id="{B1A6E2F1-AEBF-440C-AAC7-A91844E2EE7E}"/>
              </a:ext>
            </a:extLst>
          </p:cNvPr>
          <p:cNvSpPr/>
          <p:nvPr/>
        </p:nvSpPr>
        <p:spPr>
          <a:xfrm>
            <a:off x="7455877" y="2389887"/>
            <a:ext cx="3995225" cy="3559126"/>
          </a:xfrm>
          <a:prstGeom prst="rect">
            <a:avLst/>
          </a:prstGeom>
          <a:gradFill>
            <a:gsLst>
              <a:gs pos="100000">
                <a:schemeClr val="accent4">
                  <a:lumMod val="50000"/>
                </a:schemeClr>
              </a:gs>
              <a:gs pos="100000">
                <a:schemeClr val="accent6">
                  <a:shade val="74000"/>
                  <a:satMod val="128000"/>
                  <a:lumMod val="100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endParaRPr lang="en-IN" dirty="0">
              <a:solidFill>
                <a:schemeClr val="bg1"/>
              </a:solidFill>
            </a:endParaRPr>
          </a:p>
        </p:txBody>
      </p:sp>
      <p:sp>
        <p:nvSpPr>
          <p:cNvPr id="4" name="Oval 3">
            <a:extLst>
              <a:ext uri="{FF2B5EF4-FFF2-40B4-BE49-F238E27FC236}">
                <a16:creationId xmlns:a16="http://schemas.microsoft.com/office/drawing/2014/main" id="{2B3631C5-0E15-437B-B22A-67833364EB1A}"/>
              </a:ext>
            </a:extLst>
          </p:cNvPr>
          <p:cNvSpPr/>
          <p:nvPr/>
        </p:nvSpPr>
        <p:spPr>
          <a:xfrm>
            <a:off x="3094896" y="3545059"/>
            <a:ext cx="759656" cy="731520"/>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0</a:t>
            </a:r>
          </a:p>
        </p:txBody>
      </p:sp>
      <p:sp>
        <p:nvSpPr>
          <p:cNvPr id="7" name="Oval 6">
            <a:extLst>
              <a:ext uri="{FF2B5EF4-FFF2-40B4-BE49-F238E27FC236}">
                <a16:creationId xmlns:a16="http://schemas.microsoft.com/office/drawing/2014/main" id="{9556A5F2-0D3B-46DF-A39E-E70BF4EBFFF6}"/>
              </a:ext>
            </a:extLst>
          </p:cNvPr>
          <p:cNvSpPr/>
          <p:nvPr/>
        </p:nvSpPr>
        <p:spPr>
          <a:xfrm>
            <a:off x="1196521" y="5727023"/>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11</a:t>
            </a:r>
          </a:p>
        </p:txBody>
      </p:sp>
      <p:sp>
        <p:nvSpPr>
          <p:cNvPr id="8" name="Oval 7">
            <a:extLst>
              <a:ext uri="{FF2B5EF4-FFF2-40B4-BE49-F238E27FC236}">
                <a16:creationId xmlns:a16="http://schemas.microsoft.com/office/drawing/2014/main" id="{128E3EAC-2AFF-4B3D-BB0F-DCFE8E071762}"/>
              </a:ext>
            </a:extLst>
          </p:cNvPr>
          <p:cNvSpPr/>
          <p:nvPr/>
        </p:nvSpPr>
        <p:spPr>
          <a:xfrm>
            <a:off x="2290548" y="5755521"/>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12</a:t>
            </a:r>
          </a:p>
        </p:txBody>
      </p:sp>
      <p:sp>
        <p:nvSpPr>
          <p:cNvPr id="9" name="Oval 8">
            <a:extLst>
              <a:ext uri="{FF2B5EF4-FFF2-40B4-BE49-F238E27FC236}">
                <a16:creationId xmlns:a16="http://schemas.microsoft.com/office/drawing/2014/main" id="{349D9325-A346-483C-916B-7B79BE7DFE26}"/>
              </a:ext>
            </a:extLst>
          </p:cNvPr>
          <p:cNvSpPr/>
          <p:nvPr/>
        </p:nvSpPr>
        <p:spPr>
          <a:xfrm>
            <a:off x="3763102" y="5755521"/>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21</a:t>
            </a:r>
          </a:p>
        </p:txBody>
      </p:sp>
      <p:sp>
        <p:nvSpPr>
          <p:cNvPr id="10" name="Oval 9">
            <a:extLst>
              <a:ext uri="{FF2B5EF4-FFF2-40B4-BE49-F238E27FC236}">
                <a16:creationId xmlns:a16="http://schemas.microsoft.com/office/drawing/2014/main" id="{C27CD35A-4E69-4894-A36E-D58A556E9D4E}"/>
              </a:ext>
            </a:extLst>
          </p:cNvPr>
          <p:cNvSpPr/>
          <p:nvPr/>
        </p:nvSpPr>
        <p:spPr>
          <a:xfrm>
            <a:off x="5017860" y="5755521"/>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22</a:t>
            </a:r>
          </a:p>
        </p:txBody>
      </p:sp>
      <p:cxnSp>
        <p:nvCxnSpPr>
          <p:cNvPr id="12" name="Straight Arrow Connector 11">
            <a:extLst>
              <a:ext uri="{FF2B5EF4-FFF2-40B4-BE49-F238E27FC236}">
                <a16:creationId xmlns:a16="http://schemas.microsoft.com/office/drawing/2014/main" id="{97EB9727-6C3A-4843-9EAE-66C27AEEED34}"/>
              </a:ext>
            </a:extLst>
          </p:cNvPr>
          <p:cNvCxnSpPr>
            <a:cxnSpLocks/>
            <a:stCxn id="4" idx="3"/>
          </p:cNvCxnSpPr>
          <p:nvPr/>
        </p:nvCxnSpPr>
        <p:spPr>
          <a:xfrm flipH="1">
            <a:off x="2502999" y="4169450"/>
            <a:ext cx="703146" cy="5933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15244F7-ECE7-4330-91B9-B2C09AEBE4E4}"/>
              </a:ext>
            </a:extLst>
          </p:cNvPr>
          <p:cNvCxnSpPr>
            <a:cxnSpLocks/>
            <a:stCxn id="4" idx="5"/>
          </p:cNvCxnSpPr>
          <p:nvPr/>
        </p:nvCxnSpPr>
        <p:spPr>
          <a:xfrm>
            <a:off x="3743303" y="4169450"/>
            <a:ext cx="724242" cy="5933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a:extLst>
              <a:ext uri="{FF2B5EF4-FFF2-40B4-BE49-F238E27FC236}">
                <a16:creationId xmlns:a16="http://schemas.microsoft.com/office/drawing/2014/main" id="{3F33B481-729D-422E-876E-7DDD29D65DDC}"/>
              </a:ext>
            </a:extLst>
          </p:cNvPr>
          <p:cNvSpPr/>
          <p:nvPr/>
        </p:nvSpPr>
        <p:spPr>
          <a:xfrm>
            <a:off x="1833496" y="4680067"/>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a:t>
            </a:r>
          </a:p>
        </p:txBody>
      </p:sp>
      <p:cxnSp>
        <p:nvCxnSpPr>
          <p:cNvPr id="22" name="Straight Arrow Connector 21">
            <a:extLst>
              <a:ext uri="{FF2B5EF4-FFF2-40B4-BE49-F238E27FC236}">
                <a16:creationId xmlns:a16="http://schemas.microsoft.com/office/drawing/2014/main" id="{ACD7452E-5D7A-4621-ABCF-67834ADFF38B}"/>
              </a:ext>
            </a:extLst>
          </p:cNvPr>
          <p:cNvCxnSpPr>
            <a:cxnSpLocks/>
          </p:cNvCxnSpPr>
          <p:nvPr/>
        </p:nvCxnSpPr>
        <p:spPr>
          <a:xfrm flipH="1">
            <a:off x="1576349" y="5244904"/>
            <a:ext cx="499275" cy="482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1223F202-9EB3-42E5-B6ED-8472D4271864}"/>
              </a:ext>
            </a:extLst>
          </p:cNvPr>
          <p:cNvCxnSpPr>
            <a:cxnSpLocks/>
            <a:stCxn id="21" idx="4"/>
            <a:endCxn id="8" idx="0"/>
          </p:cNvCxnSpPr>
          <p:nvPr/>
        </p:nvCxnSpPr>
        <p:spPr>
          <a:xfrm>
            <a:off x="2213324" y="5244904"/>
            <a:ext cx="457052" cy="5106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 23">
            <a:extLst>
              <a:ext uri="{FF2B5EF4-FFF2-40B4-BE49-F238E27FC236}">
                <a16:creationId xmlns:a16="http://schemas.microsoft.com/office/drawing/2014/main" id="{2A81C666-1210-4F4E-8DE8-F21876105F74}"/>
              </a:ext>
            </a:extLst>
          </p:cNvPr>
          <p:cNvSpPr/>
          <p:nvPr/>
        </p:nvSpPr>
        <p:spPr>
          <a:xfrm>
            <a:off x="4348737" y="4680067"/>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a:t>
            </a:r>
          </a:p>
        </p:txBody>
      </p:sp>
      <p:cxnSp>
        <p:nvCxnSpPr>
          <p:cNvPr id="25" name="Straight Arrow Connector 24">
            <a:extLst>
              <a:ext uri="{FF2B5EF4-FFF2-40B4-BE49-F238E27FC236}">
                <a16:creationId xmlns:a16="http://schemas.microsoft.com/office/drawing/2014/main" id="{B791EA33-6F37-42B4-9663-ABF3CC054554}"/>
              </a:ext>
            </a:extLst>
          </p:cNvPr>
          <p:cNvCxnSpPr>
            <a:cxnSpLocks/>
            <a:stCxn id="24" idx="4"/>
          </p:cNvCxnSpPr>
          <p:nvPr/>
        </p:nvCxnSpPr>
        <p:spPr>
          <a:xfrm flipH="1">
            <a:off x="4282945" y="5244904"/>
            <a:ext cx="445620" cy="482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EB812396-5B5A-4D8B-A7ED-440740E625B4}"/>
              </a:ext>
            </a:extLst>
          </p:cNvPr>
          <p:cNvCxnSpPr>
            <a:cxnSpLocks/>
          </p:cNvCxnSpPr>
          <p:nvPr/>
        </p:nvCxnSpPr>
        <p:spPr>
          <a:xfrm>
            <a:off x="4859072" y="5215750"/>
            <a:ext cx="538616" cy="5112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D4A9A3B-94B7-426A-BE31-83EAC398B5E5}"/>
              </a:ext>
            </a:extLst>
          </p:cNvPr>
          <p:cNvCxnSpPr>
            <a:cxnSpLocks/>
          </p:cNvCxnSpPr>
          <p:nvPr/>
        </p:nvCxnSpPr>
        <p:spPr>
          <a:xfrm>
            <a:off x="9453490" y="2389887"/>
            <a:ext cx="0" cy="355912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7BC56382-1870-48CA-824B-D375EBA5FB5F}"/>
              </a:ext>
            </a:extLst>
          </p:cNvPr>
          <p:cNvCxnSpPr/>
          <p:nvPr/>
        </p:nvCxnSpPr>
        <p:spPr>
          <a:xfrm>
            <a:off x="7455877" y="3711741"/>
            <a:ext cx="199761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F27BFF9D-90F7-4968-AAB6-7A9A2B973A54}"/>
              </a:ext>
            </a:extLst>
          </p:cNvPr>
          <p:cNvCxnSpPr/>
          <p:nvPr/>
        </p:nvCxnSpPr>
        <p:spPr>
          <a:xfrm>
            <a:off x="9453489" y="4466117"/>
            <a:ext cx="1997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B6D74560-0187-429C-9FA7-0238AFF2AAA6}"/>
              </a:ext>
            </a:extLst>
          </p:cNvPr>
          <p:cNvSpPr/>
          <p:nvPr/>
        </p:nvSpPr>
        <p:spPr>
          <a:xfrm>
            <a:off x="9128113" y="5612081"/>
            <a:ext cx="311304" cy="369332"/>
          </a:xfrm>
          <a:prstGeom prst="rect">
            <a:avLst/>
          </a:prstGeom>
        </p:spPr>
        <p:txBody>
          <a:bodyPr wrap="none">
            <a:spAutoFit/>
          </a:bodyPr>
          <a:lstStyle/>
          <a:p>
            <a:r>
              <a:rPr lang="en-IN" dirty="0">
                <a:solidFill>
                  <a:schemeClr val="bg1"/>
                </a:solidFill>
              </a:rPr>
              <a:t>1</a:t>
            </a:r>
          </a:p>
        </p:txBody>
      </p:sp>
      <p:sp>
        <p:nvSpPr>
          <p:cNvPr id="56" name="Rectangle 55">
            <a:extLst>
              <a:ext uri="{FF2B5EF4-FFF2-40B4-BE49-F238E27FC236}">
                <a16:creationId xmlns:a16="http://schemas.microsoft.com/office/drawing/2014/main" id="{DEC467ED-209F-44AF-84FA-23EEFA476EFB}"/>
              </a:ext>
            </a:extLst>
          </p:cNvPr>
          <p:cNvSpPr/>
          <p:nvPr/>
        </p:nvSpPr>
        <p:spPr>
          <a:xfrm>
            <a:off x="9460526" y="5621541"/>
            <a:ext cx="311304" cy="369332"/>
          </a:xfrm>
          <a:prstGeom prst="rect">
            <a:avLst/>
          </a:prstGeom>
        </p:spPr>
        <p:txBody>
          <a:bodyPr wrap="none">
            <a:spAutoFit/>
          </a:bodyPr>
          <a:lstStyle/>
          <a:p>
            <a:r>
              <a:rPr lang="en-IN" dirty="0">
                <a:solidFill>
                  <a:schemeClr val="bg1"/>
                </a:solidFill>
              </a:rPr>
              <a:t>2</a:t>
            </a:r>
          </a:p>
        </p:txBody>
      </p:sp>
      <p:sp>
        <p:nvSpPr>
          <p:cNvPr id="57" name="Rectangle 56">
            <a:extLst>
              <a:ext uri="{FF2B5EF4-FFF2-40B4-BE49-F238E27FC236}">
                <a16:creationId xmlns:a16="http://schemas.microsoft.com/office/drawing/2014/main" id="{9B95C9AC-E15D-48F9-B961-EE6345966A9A}"/>
              </a:ext>
            </a:extLst>
          </p:cNvPr>
          <p:cNvSpPr/>
          <p:nvPr/>
        </p:nvSpPr>
        <p:spPr>
          <a:xfrm>
            <a:off x="7432924" y="3719596"/>
            <a:ext cx="437940" cy="369332"/>
          </a:xfrm>
          <a:prstGeom prst="rect">
            <a:avLst/>
          </a:prstGeom>
        </p:spPr>
        <p:txBody>
          <a:bodyPr wrap="none">
            <a:spAutoFit/>
          </a:bodyPr>
          <a:lstStyle/>
          <a:p>
            <a:r>
              <a:rPr lang="en-IN" dirty="0">
                <a:solidFill>
                  <a:schemeClr val="bg1"/>
                </a:solidFill>
              </a:rPr>
              <a:t>11</a:t>
            </a:r>
          </a:p>
        </p:txBody>
      </p:sp>
      <p:sp>
        <p:nvSpPr>
          <p:cNvPr id="58" name="Rectangle 57">
            <a:extLst>
              <a:ext uri="{FF2B5EF4-FFF2-40B4-BE49-F238E27FC236}">
                <a16:creationId xmlns:a16="http://schemas.microsoft.com/office/drawing/2014/main" id="{579081EC-5A34-4FBF-A6D1-B5394027790F}"/>
              </a:ext>
            </a:extLst>
          </p:cNvPr>
          <p:cNvSpPr/>
          <p:nvPr/>
        </p:nvSpPr>
        <p:spPr>
          <a:xfrm>
            <a:off x="7363587" y="2348027"/>
            <a:ext cx="437940" cy="369332"/>
          </a:xfrm>
          <a:prstGeom prst="rect">
            <a:avLst/>
          </a:prstGeom>
        </p:spPr>
        <p:txBody>
          <a:bodyPr wrap="none">
            <a:spAutoFit/>
          </a:bodyPr>
          <a:lstStyle/>
          <a:p>
            <a:r>
              <a:rPr lang="en-IN" dirty="0">
                <a:solidFill>
                  <a:schemeClr val="bg1"/>
                </a:solidFill>
              </a:rPr>
              <a:t>12</a:t>
            </a:r>
          </a:p>
        </p:txBody>
      </p:sp>
      <p:sp>
        <p:nvSpPr>
          <p:cNvPr id="59" name="Rectangle 58">
            <a:extLst>
              <a:ext uri="{FF2B5EF4-FFF2-40B4-BE49-F238E27FC236}">
                <a16:creationId xmlns:a16="http://schemas.microsoft.com/office/drawing/2014/main" id="{BC9E973C-6C60-48FB-841D-CFA3D1E6229B}"/>
              </a:ext>
            </a:extLst>
          </p:cNvPr>
          <p:cNvSpPr/>
          <p:nvPr/>
        </p:nvSpPr>
        <p:spPr>
          <a:xfrm>
            <a:off x="9570277" y="4461045"/>
            <a:ext cx="437940" cy="369332"/>
          </a:xfrm>
          <a:prstGeom prst="rect">
            <a:avLst/>
          </a:prstGeom>
        </p:spPr>
        <p:txBody>
          <a:bodyPr wrap="none">
            <a:spAutoFit/>
          </a:bodyPr>
          <a:lstStyle/>
          <a:p>
            <a:r>
              <a:rPr lang="en-IN" dirty="0">
                <a:solidFill>
                  <a:schemeClr val="bg1"/>
                </a:solidFill>
              </a:rPr>
              <a:t>21</a:t>
            </a:r>
          </a:p>
        </p:txBody>
      </p:sp>
      <p:sp>
        <p:nvSpPr>
          <p:cNvPr id="60" name="Rectangle 59">
            <a:extLst>
              <a:ext uri="{FF2B5EF4-FFF2-40B4-BE49-F238E27FC236}">
                <a16:creationId xmlns:a16="http://schemas.microsoft.com/office/drawing/2014/main" id="{48C3C3FF-4CCC-42F1-ADF3-738D5BC1B478}"/>
              </a:ext>
            </a:extLst>
          </p:cNvPr>
          <p:cNvSpPr/>
          <p:nvPr/>
        </p:nvSpPr>
        <p:spPr>
          <a:xfrm>
            <a:off x="9488695" y="2371555"/>
            <a:ext cx="437940" cy="369332"/>
          </a:xfrm>
          <a:prstGeom prst="rect">
            <a:avLst/>
          </a:prstGeom>
        </p:spPr>
        <p:txBody>
          <a:bodyPr wrap="none">
            <a:spAutoFit/>
          </a:bodyPr>
          <a:lstStyle/>
          <a:p>
            <a:r>
              <a:rPr lang="en-IN" dirty="0">
                <a:solidFill>
                  <a:schemeClr val="bg1"/>
                </a:solidFill>
              </a:rPr>
              <a:t>22</a:t>
            </a:r>
          </a:p>
        </p:txBody>
      </p:sp>
      <p:sp>
        <p:nvSpPr>
          <p:cNvPr id="61" name="Star: 5 Points 60">
            <a:extLst>
              <a:ext uri="{FF2B5EF4-FFF2-40B4-BE49-F238E27FC236}">
                <a16:creationId xmlns:a16="http://schemas.microsoft.com/office/drawing/2014/main" id="{128A5583-B027-40CC-9EC6-02F462A078D1}"/>
              </a:ext>
            </a:extLst>
          </p:cNvPr>
          <p:cNvSpPr/>
          <p:nvPr/>
        </p:nvSpPr>
        <p:spPr>
          <a:xfrm>
            <a:off x="8319458" y="278021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2" name="Star: 5 Points 61">
            <a:extLst>
              <a:ext uri="{FF2B5EF4-FFF2-40B4-BE49-F238E27FC236}">
                <a16:creationId xmlns:a16="http://schemas.microsoft.com/office/drawing/2014/main" id="{1C5A7DC7-93A5-4A75-A8EF-6B386CBE7016}"/>
              </a:ext>
            </a:extLst>
          </p:cNvPr>
          <p:cNvSpPr/>
          <p:nvPr/>
        </p:nvSpPr>
        <p:spPr>
          <a:xfrm>
            <a:off x="8616240" y="286878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3" name="Star: 5 Points 62">
            <a:extLst>
              <a:ext uri="{FF2B5EF4-FFF2-40B4-BE49-F238E27FC236}">
                <a16:creationId xmlns:a16="http://schemas.microsoft.com/office/drawing/2014/main" id="{D048CB98-FDA0-4D70-975F-222AE1269855}"/>
              </a:ext>
            </a:extLst>
          </p:cNvPr>
          <p:cNvSpPr/>
          <p:nvPr/>
        </p:nvSpPr>
        <p:spPr>
          <a:xfrm>
            <a:off x="8074973" y="329026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4" name="Star: 5 Points 63">
            <a:extLst>
              <a:ext uri="{FF2B5EF4-FFF2-40B4-BE49-F238E27FC236}">
                <a16:creationId xmlns:a16="http://schemas.microsoft.com/office/drawing/2014/main" id="{E784AC85-706A-47C9-BE29-92C779396477}"/>
              </a:ext>
            </a:extLst>
          </p:cNvPr>
          <p:cNvSpPr/>
          <p:nvPr/>
        </p:nvSpPr>
        <p:spPr>
          <a:xfrm>
            <a:off x="8706198" y="334042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5" name="Star: 5 Points 64">
            <a:extLst>
              <a:ext uri="{FF2B5EF4-FFF2-40B4-BE49-F238E27FC236}">
                <a16:creationId xmlns:a16="http://schemas.microsoft.com/office/drawing/2014/main" id="{00FCFEBA-C7C4-4A69-B793-20700E5665A6}"/>
              </a:ext>
            </a:extLst>
          </p:cNvPr>
          <p:cNvSpPr/>
          <p:nvPr/>
        </p:nvSpPr>
        <p:spPr>
          <a:xfrm>
            <a:off x="8356783" y="408892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6" name="Star: 5 Points 65">
            <a:extLst>
              <a:ext uri="{FF2B5EF4-FFF2-40B4-BE49-F238E27FC236}">
                <a16:creationId xmlns:a16="http://schemas.microsoft.com/office/drawing/2014/main" id="{2E51F53E-52BB-4C13-A6BF-C4B2F5AE5109}"/>
              </a:ext>
            </a:extLst>
          </p:cNvPr>
          <p:cNvSpPr/>
          <p:nvPr/>
        </p:nvSpPr>
        <p:spPr>
          <a:xfrm>
            <a:off x="8831348" y="444088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7" name="Star: 5 Points 66">
            <a:extLst>
              <a:ext uri="{FF2B5EF4-FFF2-40B4-BE49-F238E27FC236}">
                <a16:creationId xmlns:a16="http://schemas.microsoft.com/office/drawing/2014/main" id="{3AE2D9B6-6765-4633-A91E-E71DAE8E4A07}"/>
              </a:ext>
            </a:extLst>
          </p:cNvPr>
          <p:cNvSpPr/>
          <p:nvPr/>
        </p:nvSpPr>
        <p:spPr>
          <a:xfrm>
            <a:off x="8074973" y="470612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8" name="Star: 5 Points 67">
            <a:extLst>
              <a:ext uri="{FF2B5EF4-FFF2-40B4-BE49-F238E27FC236}">
                <a16:creationId xmlns:a16="http://schemas.microsoft.com/office/drawing/2014/main" id="{4A442C1F-6F9A-481E-9AA0-C9B9B82C2B6E}"/>
              </a:ext>
            </a:extLst>
          </p:cNvPr>
          <p:cNvSpPr/>
          <p:nvPr/>
        </p:nvSpPr>
        <p:spPr>
          <a:xfrm>
            <a:off x="8555713" y="455647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9" name="Star: 5 Points 68">
            <a:extLst>
              <a:ext uri="{FF2B5EF4-FFF2-40B4-BE49-F238E27FC236}">
                <a16:creationId xmlns:a16="http://schemas.microsoft.com/office/drawing/2014/main" id="{88EEF67C-2E97-48C9-B4F6-DF65EC4649DB}"/>
              </a:ext>
            </a:extLst>
          </p:cNvPr>
          <p:cNvSpPr/>
          <p:nvPr/>
        </p:nvSpPr>
        <p:spPr>
          <a:xfrm>
            <a:off x="7799589" y="524898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0" name="Star: 5 Points 69">
            <a:extLst>
              <a:ext uri="{FF2B5EF4-FFF2-40B4-BE49-F238E27FC236}">
                <a16:creationId xmlns:a16="http://schemas.microsoft.com/office/drawing/2014/main" id="{3FF1D506-09AD-4AB5-B308-45218A652F6F}"/>
              </a:ext>
            </a:extLst>
          </p:cNvPr>
          <p:cNvSpPr/>
          <p:nvPr/>
        </p:nvSpPr>
        <p:spPr>
          <a:xfrm>
            <a:off x="9888559" y="346742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1" name="Star: 5 Points 70">
            <a:extLst>
              <a:ext uri="{FF2B5EF4-FFF2-40B4-BE49-F238E27FC236}">
                <a16:creationId xmlns:a16="http://schemas.microsoft.com/office/drawing/2014/main" id="{DD50461E-9FF8-4BD6-B86F-A34715814BFF}"/>
              </a:ext>
            </a:extLst>
          </p:cNvPr>
          <p:cNvSpPr/>
          <p:nvPr/>
        </p:nvSpPr>
        <p:spPr>
          <a:xfrm>
            <a:off x="10105744" y="270391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2" name="Star: 5 Points 71">
            <a:extLst>
              <a:ext uri="{FF2B5EF4-FFF2-40B4-BE49-F238E27FC236}">
                <a16:creationId xmlns:a16="http://schemas.microsoft.com/office/drawing/2014/main" id="{98DE2D75-0F38-4089-BD89-0F002F7838A5}"/>
              </a:ext>
            </a:extLst>
          </p:cNvPr>
          <p:cNvSpPr/>
          <p:nvPr/>
        </p:nvSpPr>
        <p:spPr>
          <a:xfrm>
            <a:off x="10564126" y="311719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3" name="Star: 5 Points 72">
            <a:extLst>
              <a:ext uri="{FF2B5EF4-FFF2-40B4-BE49-F238E27FC236}">
                <a16:creationId xmlns:a16="http://schemas.microsoft.com/office/drawing/2014/main" id="{77AF7269-E9D2-48C0-BDA3-AE7D4ED722F8}"/>
              </a:ext>
            </a:extLst>
          </p:cNvPr>
          <p:cNvSpPr/>
          <p:nvPr/>
        </p:nvSpPr>
        <p:spPr>
          <a:xfrm>
            <a:off x="9939409" y="399016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4" name="Star: 5 Points 73">
            <a:extLst>
              <a:ext uri="{FF2B5EF4-FFF2-40B4-BE49-F238E27FC236}">
                <a16:creationId xmlns:a16="http://schemas.microsoft.com/office/drawing/2014/main" id="{67F7BB45-D410-45AA-B547-7124721DCE0C}"/>
              </a:ext>
            </a:extLst>
          </p:cNvPr>
          <p:cNvSpPr/>
          <p:nvPr/>
        </p:nvSpPr>
        <p:spPr>
          <a:xfrm>
            <a:off x="10347360" y="381709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5" name="Star: 5 Points 74">
            <a:extLst>
              <a:ext uri="{FF2B5EF4-FFF2-40B4-BE49-F238E27FC236}">
                <a16:creationId xmlns:a16="http://schemas.microsoft.com/office/drawing/2014/main" id="{4037C4A3-4675-4E77-8BDA-E165F050BA92}"/>
              </a:ext>
            </a:extLst>
          </p:cNvPr>
          <p:cNvSpPr/>
          <p:nvPr/>
        </p:nvSpPr>
        <p:spPr>
          <a:xfrm>
            <a:off x="9561224" y="3128467"/>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6" name="Star: 5 Points 75">
            <a:extLst>
              <a:ext uri="{FF2B5EF4-FFF2-40B4-BE49-F238E27FC236}">
                <a16:creationId xmlns:a16="http://schemas.microsoft.com/office/drawing/2014/main" id="{358516B1-B65E-4367-BCF6-FFE2293DB5A9}"/>
              </a:ext>
            </a:extLst>
          </p:cNvPr>
          <p:cNvSpPr/>
          <p:nvPr/>
        </p:nvSpPr>
        <p:spPr>
          <a:xfrm>
            <a:off x="8403492" y="317053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7" name="Star: 5 Points 76">
            <a:extLst>
              <a:ext uri="{FF2B5EF4-FFF2-40B4-BE49-F238E27FC236}">
                <a16:creationId xmlns:a16="http://schemas.microsoft.com/office/drawing/2014/main" id="{E0237D3A-5D1F-4D50-AB95-BE5E2608377D}"/>
              </a:ext>
            </a:extLst>
          </p:cNvPr>
          <p:cNvSpPr/>
          <p:nvPr/>
        </p:nvSpPr>
        <p:spPr>
          <a:xfrm>
            <a:off x="9836716" y="491662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8" name="Star: 5 Points 77">
            <a:extLst>
              <a:ext uri="{FF2B5EF4-FFF2-40B4-BE49-F238E27FC236}">
                <a16:creationId xmlns:a16="http://schemas.microsoft.com/office/drawing/2014/main" id="{298427F5-97DB-46D9-B698-8AB589963683}"/>
              </a:ext>
            </a:extLst>
          </p:cNvPr>
          <p:cNvSpPr/>
          <p:nvPr/>
        </p:nvSpPr>
        <p:spPr>
          <a:xfrm>
            <a:off x="9180764" y="391177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9" name="Star: 5 Points 78">
            <a:extLst>
              <a:ext uri="{FF2B5EF4-FFF2-40B4-BE49-F238E27FC236}">
                <a16:creationId xmlns:a16="http://schemas.microsoft.com/office/drawing/2014/main" id="{8D3332DB-35F4-4781-A2A7-C4A2A53361E0}"/>
              </a:ext>
            </a:extLst>
          </p:cNvPr>
          <p:cNvSpPr/>
          <p:nvPr/>
        </p:nvSpPr>
        <p:spPr>
          <a:xfrm>
            <a:off x="9236000" y="342507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0" name="Star: 5 Points 79">
            <a:extLst>
              <a:ext uri="{FF2B5EF4-FFF2-40B4-BE49-F238E27FC236}">
                <a16:creationId xmlns:a16="http://schemas.microsoft.com/office/drawing/2014/main" id="{6955D07A-7301-4638-943E-4F97930C29F6}"/>
              </a:ext>
            </a:extLst>
          </p:cNvPr>
          <p:cNvSpPr/>
          <p:nvPr/>
        </p:nvSpPr>
        <p:spPr>
          <a:xfrm>
            <a:off x="9569831" y="407874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1" name="Star: 5 Points 80">
            <a:extLst>
              <a:ext uri="{FF2B5EF4-FFF2-40B4-BE49-F238E27FC236}">
                <a16:creationId xmlns:a16="http://schemas.microsoft.com/office/drawing/2014/main" id="{7DFE70A8-A7AA-4F90-9E35-E686BB0957D9}"/>
              </a:ext>
            </a:extLst>
          </p:cNvPr>
          <p:cNvSpPr/>
          <p:nvPr/>
        </p:nvSpPr>
        <p:spPr>
          <a:xfrm>
            <a:off x="10339756" y="470399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2" name="Star: 5 Points 81">
            <a:extLst>
              <a:ext uri="{FF2B5EF4-FFF2-40B4-BE49-F238E27FC236}">
                <a16:creationId xmlns:a16="http://schemas.microsoft.com/office/drawing/2014/main" id="{F94249C5-5559-48E3-B94E-33C326A1C2F5}"/>
              </a:ext>
            </a:extLst>
          </p:cNvPr>
          <p:cNvSpPr/>
          <p:nvPr/>
        </p:nvSpPr>
        <p:spPr>
          <a:xfrm>
            <a:off x="10414972" y="517269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3" name="Star: 5 Points 82">
            <a:extLst>
              <a:ext uri="{FF2B5EF4-FFF2-40B4-BE49-F238E27FC236}">
                <a16:creationId xmlns:a16="http://schemas.microsoft.com/office/drawing/2014/main" id="{C36563CE-9CD1-40BF-9E36-E94DDE22613D}"/>
              </a:ext>
            </a:extLst>
          </p:cNvPr>
          <p:cNvSpPr/>
          <p:nvPr/>
        </p:nvSpPr>
        <p:spPr>
          <a:xfrm>
            <a:off x="10790593" y="4826646"/>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4" name="Star: 5 Points 83">
            <a:extLst>
              <a:ext uri="{FF2B5EF4-FFF2-40B4-BE49-F238E27FC236}">
                <a16:creationId xmlns:a16="http://schemas.microsoft.com/office/drawing/2014/main" id="{4EB3FAE3-8DD4-489B-AFCB-717E3A5B0961}"/>
              </a:ext>
            </a:extLst>
          </p:cNvPr>
          <p:cNvSpPr/>
          <p:nvPr/>
        </p:nvSpPr>
        <p:spPr>
          <a:xfrm>
            <a:off x="10147073" y="542194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5" name="Star: 5 Points 84">
            <a:extLst>
              <a:ext uri="{FF2B5EF4-FFF2-40B4-BE49-F238E27FC236}">
                <a16:creationId xmlns:a16="http://schemas.microsoft.com/office/drawing/2014/main" id="{FE65687B-9814-47B5-BD09-64844622682E}"/>
              </a:ext>
            </a:extLst>
          </p:cNvPr>
          <p:cNvSpPr/>
          <p:nvPr/>
        </p:nvSpPr>
        <p:spPr>
          <a:xfrm>
            <a:off x="10848092" y="533756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6" name="Star: 5 Points 85">
            <a:extLst>
              <a:ext uri="{FF2B5EF4-FFF2-40B4-BE49-F238E27FC236}">
                <a16:creationId xmlns:a16="http://schemas.microsoft.com/office/drawing/2014/main" id="{4E996205-07B0-4282-919B-C7C767E1EF27}"/>
              </a:ext>
            </a:extLst>
          </p:cNvPr>
          <p:cNvSpPr/>
          <p:nvPr/>
        </p:nvSpPr>
        <p:spPr>
          <a:xfrm>
            <a:off x="8896295" y="529423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7" name="Star: 5 Points 86">
            <a:extLst>
              <a:ext uri="{FF2B5EF4-FFF2-40B4-BE49-F238E27FC236}">
                <a16:creationId xmlns:a16="http://schemas.microsoft.com/office/drawing/2014/main" id="{99169FD6-2E60-4D2B-8BB1-B8607688F532}"/>
              </a:ext>
            </a:extLst>
          </p:cNvPr>
          <p:cNvSpPr/>
          <p:nvPr/>
        </p:nvSpPr>
        <p:spPr>
          <a:xfrm>
            <a:off x="8558622" y="431523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8" name="Star: 5 Points 87">
            <a:extLst>
              <a:ext uri="{FF2B5EF4-FFF2-40B4-BE49-F238E27FC236}">
                <a16:creationId xmlns:a16="http://schemas.microsoft.com/office/drawing/2014/main" id="{AA0F5370-6985-461C-AE0C-A48681E5C0E2}"/>
              </a:ext>
            </a:extLst>
          </p:cNvPr>
          <p:cNvSpPr/>
          <p:nvPr/>
        </p:nvSpPr>
        <p:spPr>
          <a:xfrm>
            <a:off x="8726361" y="395925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9" name="Star: 5 Points 88">
            <a:extLst>
              <a:ext uri="{FF2B5EF4-FFF2-40B4-BE49-F238E27FC236}">
                <a16:creationId xmlns:a16="http://schemas.microsoft.com/office/drawing/2014/main" id="{A475A3D2-6174-4958-A199-FDD7820266E6}"/>
              </a:ext>
            </a:extLst>
          </p:cNvPr>
          <p:cNvSpPr/>
          <p:nvPr/>
        </p:nvSpPr>
        <p:spPr>
          <a:xfrm>
            <a:off x="7980302" y="432901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0" name="Star: 5 Points 89">
            <a:extLst>
              <a:ext uri="{FF2B5EF4-FFF2-40B4-BE49-F238E27FC236}">
                <a16:creationId xmlns:a16="http://schemas.microsoft.com/office/drawing/2014/main" id="{2EE1E689-4015-45F0-9678-C55D9F37094A}"/>
              </a:ext>
            </a:extLst>
          </p:cNvPr>
          <p:cNvSpPr/>
          <p:nvPr/>
        </p:nvSpPr>
        <p:spPr>
          <a:xfrm>
            <a:off x="10625889" y="407874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1" name="Star: 5 Points 90">
            <a:extLst>
              <a:ext uri="{FF2B5EF4-FFF2-40B4-BE49-F238E27FC236}">
                <a16:creationId xmlns:a16="http://schemas.microsoft.com/office/drawing/2014/main" id="{8E326957-5568-498B-8177-9647102BA609}"/>
              </a:ext>
            </a:extLst>
          </p:cNvPr>
          <p:cNvSpPr/>
          <p:nvPr/>
        </p:nvSpPr>
        <p:spPr>
          <a:xfrm>
            <a:off x="10825609" y="253796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2" name="Star: 5 Points 91">
            <a:extLst>
              <a:ext uri="{FF2B5EF4-FFF2-40B4-BE49-F238E27FC236}">
                <a16:creationId xmlns:a16="http://schemas.microsoft.com/office/drawing/2014/main" id="{38942F75-A1AC-48F8-BCBB-E3A9B58D9B39}"/>
              </a:ext>
            </a:extLst>
          </p:cNvPr>
          <p:cNvSpPr/>
          <p:nvPr/>
        </p:nvSpPr>
        <p:spPr>
          <a:xfrm>
            <a:off x="8275242" y="449238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3" name="Star: 5 Points 92">
            <a:extLst>
              <a:ext uri="{FF2B5EF4-FFF2-40B4-BE49-F238E27FC236}">
                <a16:creationId xmlns:a16="http://schemas.microsoft.com/office/drawing/2014/main" id="{4F65A94A-663E-489D-91D3-6CA0269B3707}"/>
              </a:ext>
            </a:extLst>
          </p:cNvPr>
          <p:cNvSpPr/>
          <p:nvPr/>
        </p:nvSpPr>
        <p:spPr>
          <a:xfrm>
            <a:off x="10228750" y="500283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4" name="Star: 5 Points 93">
            <a:extLst>
              <a:ext uri="{FF2B5EF4-FFF2-40B4-BE49-F238E27FC236}">
                <a16:creationId xmlns:a16="http://schemas.microsoft.com/office/drawing/2014/main" id="{3A1F68B4-5E53-492F-BA15-DE6F26718566}"/>
              </a:ext>
            </a:extLst>
          </p:cNvPr>
          <p:cNvSpPr/>
          <p:nvPr/>
        </p:nvSpPr>
        <p:spPr>
          <a:xfrm>
            <a:off x="10046288" y="3719596"/>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5" name="Star: 5 Points 94">
            <a:extLst>
              <a:ext uri="{FF2B5EF4-FFF2-40B4-BE49-F238E27FC236}">
                <a16:creationId xmlns:a16="http://schemas.microsoft.com/office/drawing/2014/main" id="{3D8768B7-2ADE-4B35-AF83-5184E6761C68}"/>
              </a:ext>
            </a:extLst>
          </p:cNvPr>
          <p:cNvSpPr/>
          <p:nvPr/>
        </p:nvSpPr>
        <p:spPr>
          <a:xfrm>
            <a:off x="10133046" y="3973977"/>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6" name="Star: 5 Points 95">
            <a:extLst>
              <a:ext uri="{FF2B5EF4-FFF2-40B4-BE49-F238E27FC236}">
                <a16:creationId xmlns:a16="http://schemas.microsoft.com/office/drawing/2014/main" id="{28CAB108-9835-4BDC-B650-48484EDBA287}"/>
              </a:ext>
            </a:extLst>
          </p:cNvPr>
          <p:cNvSpPr/>
          <p:nvPr/>
        </p:nvSpPr>
        <p:spPr>
          <a:xfrm>
            <a:off x="9176207" y="492408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285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21" grpId="0" animBg="1"/>
      <p:bldP spid="24" grpId="0" animBg="1"/>
      <p:bldP spid="55" grpId="0"/>
      <p:bldP spid="56" grpId="0"/>
      <p:bldP spid="57"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100000">
              <a:schemeClr val="bg2">
                <a:shade val="96000"/>
                <a:satMod val="120000"/>
                <a:lumMod val="90000"/>
              </a:schemeClr>
            </a:gs>
          </a:gsLst>
          <a:lin ang="0" scaled="0"/>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A6E2F1-AEBF-440C-AAC7-A91844E2EE7E}"/>
              </a:ext>
            </a:extLst>
          </p:cNvPr>
          <p:cNvSpPr/>
          <p:nvPr/>
        </p:nvSpPr>
        <p:spPr>
          <a:xfrm>
            <a:off x="6555957" y="921122"/>
            <a:ext cx="4863432" cy="5035946"/>
          </a:xfrm>
          <a:prstGeom prst="rect">
            <a:avLst/>
          </a:prstGeom>
          <a:gradFill>
            <a:gsLst>
              <a:gs pos="84000">
                <a:schemeClr val="bg1">
                  <a:lumMod val="95000"/>
                  <a:lumOff val="5000"/>
                </a:schemeClr>
              </a:gs>
              <a:gs pos="22000">
                <a:schemeClr val="bg2">
                  <a:lumMod val="40000"/>
                  <a:lumOff val="60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endParaRPr lang="en-IN" dirty="0">
              <a:solidFill>
                <a:schemeClr val="bg1"/>
              </a:solidFill>
            </a:endParaRPr>
          </a:p>
        </p:txBody>
      </p:sp>
      <p:cxnSp>
        <p:nvCxnSpPr>
          <p:cNvPr id="48" name="Straight Connector 47">
            <a:extLst>
              <a:ext uri="{FF2B5EF4-FFF2-40B4-BE49-F238E27FC236}">
                <a16:creationId xmlns:a16="http://schemas.microsoft.com/office/drawing/2014/main" id="{0D4A9A3B-94B7-426A-BE31-83EAC398B5E5}"/>
              </a:ext>
            </a:extLst>
          </p:cNvPr>
          <p:cNvCxnSpPr>
            <a:cxnSpLocks/>
          </p:cNvCxnSpPr>
          <p:nvPr/>
        </p:nvCxnSpPr>
        <p:spPr>
          <a:xfrm>
            <a:off x="9439417" y="921122"/>
            <a:ext cx="14073" cy="50278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7BC56382-1870-48CA-824B-D375EBA5FB5F}"/>
              </a:ext>
            </a:extLst>
          </p:cNvPr>
          <p:cNvCxnSpPr>
            <a:cxnSpLocks/>
          </p:cNvCxnSpPr>
          <p:nvPr/>
        </p:nvCxnSpPr>
        <p:spPr>
          <a:xfrm flipV="1">
            <a:off x="6555957" y="3711741"/>
            <a:ext cx="2897532" cy="78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F27BFF9D-90F7-4968-AAB6-7A9A2B973A54}"/>
              </a:ext>
            </a:extLst>
          </p:cNvPr>
          <p:cNvCxnSpPr/>
          <p:nvPr/>
        </p:nvCxnSpPr>
        <p:spPr>
          <a:xfrm>
            <a:off x="9453489" y="4466117"/>
            <a:ext cx="1997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B6D74560-0187-429C-9FA7-0238AFF2AAA6}"/>
              </a:ext>
            </a:extLst>
          </p:cNvPr>
          <p:cNvSpPr/>
          <p:nvPr/>
        </p:nvSpPr>
        <p:spPr>
          <a:xfrm>
            <a:off x="9128113" y="5612081"/>
            <a:ext cx="311304" cy="369332"/>
          </a:xfrm>
          <a:prstGeom prst="rect">
            <a:avLst/>
          </a:prstGeom>
        </p:spPr>
        <p:txBody>
          <a:bodyPr wrap="none">
            <a:spAutoFit/>
          </a:bodyPr>
          <a:lstStyle/>
          <a:p>
            <a:r>
              <a:rPr lang="en-IN" dirty="0">
                <a:solidFill>
                  <a:schemeClr val="bg1"/>
                </a:solidFill>
              </a:rPr>
              <a:t>1</a:t>
            </a:r>
          </a:p>
        </p:txBody>
      </p:sp>
      <p:sp>
        <p:nvSpPr>
          <p:cNvPr id="56" name="Rectangle 55">
            <a:extLst>
              <a:ext uri="{FF2B5EF4-FFF2-40B4-BE49-F238E27FC236}">
                <a16:creationId xmlns:a16="http://schemas.microsoft.com/office/drawing/2014/main" id="{DEC467ED-209F-44AF-84FA-23EEFA476EFB}"/>
              </a:ext>
            </a:extLst>
          </p:cNvPr>
          <p:cNvSpPr/>
          <p:nvPr/>
        </p:nvSpPr>
        <p:spPr>
          <a:xfrm>
            <a:off x="9460526" y="5621541"/>
            <a:ext cx="311304" cy="369332"/>
          </a:xfrm>
          <a:prstGeom prst="rect">
            <a:avLst/>
          </a:prstGeom>
        </p:spPr>
        <p:txBody>
          <a:bodyPr wrap="none">
            <a:spAutoFit/>
          </a:bodyPr>
          <a:lstStyle/>
          <a:p>
            <a:r>
              <a:rPr lang="en-IN" dirty="0">
                <a:solidFill>
                  <a:schemeClr val="bg1"/>
                </a:solidFill>
              </a:rPr>
              <a:t>2</a:t>
            </a:r>
          </a:p>
        </p:txBody>
      </p:sp>
      <p:sp>
        <p:nvSpPr>
          <p:cNvPr id="57" name="Rectangle 56">
            <a:extLst>
              <a:ext uri="{FF2B5EF4-FFF2-40B4-BE49-F238E27FC236}">
                <a16:creationId xmlns:a16="http://schemas.microsoft.com/office/drawing/2014/main" id="{9B95C9AC-E15D-48F9-B961-EE6345966A9A}"/>
              </a:ext>
            </a:extLst>
          </p:cNvPr>
          <p:cNvSpPr/>
          <p:nvPr/>
        </p:nvSpPr>
        <p:spPr>
          <a:xfrm>
            <a:off x="6557222" y="3803371"/>
            <a:ext cx="437940" cy="369332"/>
          </a:xfrm>
          <a:prstGeom prst="rect">
            <a:avLst/>
          </a:prstGeom>
        </p:spPr>
        <p:txBody>
          <a:bodyPr wrap="none">
            <a:spAutoFit/>
          </a:bodyPr>
          <a:lstStyle/>
          <a:p>
            <a:r>
              <a:rPr lang="en-IN" dirty="0">
                <a:solidFill>
                  <a:schemeClr val="bg1"/>
                </a:solidFill>
              </a:rPr>
              <a:t>11</a:t>
            </a:r>
          </a:p>
        </p:txBody>
      </p:sp>
      <p:sp>
        <p:nvSpPr>
          <p:cNvPr id="58" name="Rectangle 57">
            <a:extLst>
              <a:ext uri="{FF2B5EF4-FFF2-40B4-BE49-F238E27FC236}">
                <a16:creationId xmlns:a16="http://schemas.microsoft.com/office/drawing/2014/main" id="{579081EC-5A34-4FBF-A6D1-B5394027790F}"/>
              </a:ext>
            </a:extLst>
          </p:cNvPr>
          <p:cNvSpPr/>
          <p:nvPr/>
        </p:nvSpPr>
        <p:spPr>
          <a:xfrm>
            <a:off x="6573006" y="1028251"/>
            <a:ext cx="437940" cy="369332"/>
          </a:xfrm>
          <a:prstGeom prst="rect">
            <a:avLst/>
          </a:prstGeom>
        </p:spPr>
        <p:txBody>
          <a:bodyPr wrap="none">
            <a:spAutoFit/>
          </a:bodyPr>
          <a:lstStyle/>
          <a:p>
            <a:r>
              <a:rPr lang="en-IN" dirty="0">
                <a:solidFill>
                  <a:schemeClr val="bg1"/>
                </a:solidFill>
              </a:rPr>
              <a:t>12</a:t>
            </a:r>
          </a:p>
        </p:txBody>
      </p:sp>
      <p:sp>
        <p:nvSpPr>
          <p:cNvPr id="59" name="Rectangle 58">
            <a:extLst>
              <a:ext uri="{FF2B5EF4-FFF2-40B4-BE49-F238E27FC236}">
                <a16:creationId xmlns:a16="http://schemas.microsoft.com/office/drawing/2014/main" id="{BC9E973C-6C60-48FB-841D-CFA3D1E6229B}"/>
              </a:ext>
            </a:extLst>
          </p:cNvPr>
          <p:cNvSpPr/>
          <p:nvPr/>
        </p:nvSpPr>
        <p:spPr>
          <a:xfrm>
            <a:off x="9570277" y="4461045"/>
            <a:ext cx="437940" cy="369332"/>
          </a:xfrm>
          <a:prstGeom prst="rect">
            <a:avLst/>
          </a:prstGeom>
        </p:spPr>
        <p:txBody>
          <a:bodyPr wrap="none">
            <a:spAutoFit/>
          </a:bodyPr>
          <a:lstStyle/>
          <a:p>
            <a:r>
              <a:rPr lang="en-IN" dirty="0">
                <a:solidFill>
                  <a:schemeClr val="bg1"/>
                </a:solidFill>
              </a:rPr>
              <a:t>21</a:t>
            </a:r>
          </a:p>
        </p:txBody>
      </p:sp>
      <p:sp>
        <p:nvSpPr>
          <p:cNvPr id="60" name="Rectangle 59">
            <a:extLst>
              <a:ext uri="{FF2B5EF4-FFF2-40B4-BE49-F238E27FC236}">
                <a16:creationId xmlns:a16="http://schemas.microsoft.com/office/drawing/2014/main" id="{48C3C3FF-4CCC-42F1-ADF3-738D5BC1B478}"/>
              </a:ext>
            </a:extLst>
          </p:cNvPr>
          <p:cNvSpPr/>
          <p:nvPr/>
        </p:nvSpPr>
        <p:spPr>
          <a:xfrm>
            <a:off x="9501469" y="931112"/>
            <a:ext cx="437940" cy="369332"/>
          </a:xfrm>
          <a:prstGeom prst="rect">
            <a:avLst/>
          </a:prstGeom>
        </p:spPr>
        <p:txBody>
          <a:bodyPr wrap="none">
            <a:spAutoFit/>
          </a:bodyPr>
          <a:lstStyle/>
          <a:p>
            <a:r>
              <a:rPr lang="en-IN" dirty="0">
                <a:solidFill>
                  <a:schemeClr val="bg1"/>
                </a:solidFill>
              </a:rPr>
              <a:t>22</a:t>
            </a:r>
          </a:p>
        </p:txBody>
      </p:sp>
      <p:sp>
        <p:nvSpPr>
          <p:cNvPr id="61" name="Star: 5 Points 60">
            <a:extLst>
              <a:ext uri="{FF2B5EF4-FFF2-40B4-BE49-F238E27FC236}">
                <a16:creationId xmlns:a16="http://schemas.microsoft.com/office/drawing/2014/main" id="{128A5583-B027-40CC-9EC6-02F462A078D1}"/>
              </a:ext>
            </a:extLst>
          </p:cNvPr>
          <p:cNvSpPr/>
          <p:nvPr/>
        </p:nvSpPr>
        <p:spPr>
          <a:xfrm>
            <a:off x="8319458" y="278021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2" name="Star: 5 Points 61">
            <a:extLst>
              <a:ext uri="{FF2B5EF4-FFF2-40B4-BE49-F238E27FC236}">
                <a16:creationId xmlns:a16="http://schemas.microsoft.com/office/drawing/2014/main" id="{1C5A7DC7-93A5-4A75-A8EF-6B386CBE7016}"/>
              </a:ext>
            </a:extLst>
          </p:cNvPr>
          <p:cNvSpPr/>
          <p:nvPr/>
        </p:nvSpPr>
        <p:spPr>
          <a:xfrm>
            <a:off x="8616240" y="286878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3" name="Star: 5 Points 62">
            <a:extLst>
              <a:ext uri="{FF2B5EF4-FFF2-40B4-BE49-F238E27FC236}">
                <a16:creationId xmlns:a16="http://schemas.microsoft.com/office/drawing/2014/main" id="{D048CB98-FDA0-4D70-975F-222AE1269855}"/>
              </a:ext>
            </a:extLst>
          </p:cNvPr>
          <p:cNvSpPr/>
          <p:nvPr/>
        </p:nvSpPr>
        <p:spPr>
          <a:xfrm>
            <a:off x="8074973" y="329026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4" name="Star: 5 Points 63">
            <a:extLst>
              <a:ext uri="{FF2B5EF4-FFF2-40B4-BE49-F238E27FC236}">
                <a16:creationId xmlns:a16="http://schemas.microsoft.com/office/drawing/2014/main" id="{E784AC85-706A-47C9-BE29-92C779396477}"/>
              </a:ext>
            </a:extLst>
          </p:cNvPr>
          <p:cNvSpPr/>
          <p:nvPr/>
        </p:nvSpPr>
        <p:spPr>
          <a:xfrm>
            <a:off x="8706198" y="334042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5" name="Star: 5 Points 64">
            <a:extLst>
              <a:ext uri="{FF2B5EF4-FFF2-40B4-BE49-F238E27FC236}">
                <a16:creationId xmlns:a16="http://schemas.microsoft.com/office/drawing/2014/main" id="{00FCFEBA-C7C4-4A69-B793-20700E5665A6}"/>
              </a:ext>
            </a:extLst>
          </p:cNvPr>
          <p:cNvSpPr/>
          <p:nvPr/>
        </p:nvSpPr>
        <p:spPr>
          <a:xfrm>
            <a:off x="8356783" y="408892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6" name="Star: 5 Points 65">
            <a:extLst>
              <a:ext uri="{FF2B5EF4-FFF2-40B4-BE49-F238E27FC236}">
                <a16:creationId xmlns:a16="http://schemas.microsoft.com/office/drawing/2014/main" id="{2E51F53E-52BB-4C13-A6BF-C4B2F5AE5109}"/>
              </a:ext>
            </a:extLst>
          </p:cNvPr>
          <p:cNvSpPr/>
          <p:nvPr/>
        </p:nvSpPr>
        <p:spPr>
          <a:xfrm>
            <a:off x="8831348" y="444088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7" name="Star: 5 Points 66">
            <a:extLst>
              <a:ext uri="{FF2B5EF4-FFF2-40B4-BE49-F238E27FC236}">
                <a16:creationId xmlns:a16="http://schemas.microsoft.com/office/drawing/2014/main" id="{3AE2D9B6-6765-4633-A91E-E71DAE8E4A07}"/>
              </a:ext>
            </a:extLst>
          </p:cNvPr>
          <p:cNvSpPr/>
          <p:nvPr/>
        </p:nvSpPr>
        <p:spPr>
          <a:xfrm>
            <a:off x="8074973" y="470612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8" name="Star: 5 Points 67">
            <a:extLst>
              <a:ext uri="{FF2B5EF4-FFF2-40B4-BE49-F238E27FC236}">
                <a16:creationId xmlns:a16="http://schemas.microsoft.com/office/drawing/2014/main" id="{4A442C1F-6F9A-481E-9AA0-C9B9B82C2B6E}"/>
              </a:ext>
            </a:extLst>
          </p:cNvPr>
          <p:cNvSpPr/>
          <p:nvPr/>
        </p:nvSpPr>
        <p:spPr>
          <a:xfrm>
            <a:off x="8555713" y="455647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9" name="Star: 5 Points 68">
            <a:extLst>
              <a:ext uri="{FF2B5EF4-FFF2-40B4-BE49-F238E27FC236}">
                <a16:creationId xmlns:a16="http://schemas.microsoft.com/office/drawing/2014/main" id="{88EEF67C-2E97-48C9-B4F6-DF65EC4649DB}"/>
              </a:ext>
            </a:extLst>
          </p:cNvPr>
          <p:cNvSpPr/>
          <p:nvPr/>
        </p:nvSpPr>
        <p:spPr>
          <a:xfrm>
            <a:off x="7799589" y="5248988"/>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0" name="Star: 5 Points 69">
            <a:extLst>
              <a:ext uri="{FF2B5EF4-FFF2-40B4-BE49-F238E27FC236}">
                <a16:creationId xmlns:a16="http://schemas.microsoft.com/office/drawing/2014/main" id="{3FF1D506-09AD-4AB5-B308-45218A652F6F}"/>
              </a:ext>
            </a:extLst>
          </p:cNvPr>
          <p:cNvSpPr/>
          <p:nvPr/>
        </p:nvSpPr>
        <p:spPr>
          <a:xfrm>
            <a:off x="9888559" y="346742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1" name="Star: 5 Points 70">
            <a:extLst>
              <a:ext uri="{FF2B5EF4-FFF2-40B4-BE49-F238E27FC236}">
                <a16:creationId xmlns:a16="http://schemas.microsoft.com/office/drawing/2014/main" id="{DD50461E-9FF8-4BD6-B86F-A34715814BFF}"/>
              </a:ext>
            </a:extLst>
          </p:cNvPr>
          <p:cNvSpPr/>
          <p:nvPr/>
        </p:nvSpPr>
        <p:spPr>
          <a:xfrm>
            <a:off x="10105744" y="270391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2" name="Star: 5 Points 71">
            <a:extLst>
              <a:ext uri="{FF2B5EF4-FFF2-40B4-BE49-F238E27FC236}">
                <a16:creationId xmlns:a16="http://schemas.microsoft.com/office/drawing/2014/main" id="{98DE2D75-0F38-4089-BD89-0F002F7838A5}"/>
              </a:ext>
            </a:extLst>
          </p:cNvPr>
          <p:cNvSpPr/>
          <p:nvPr/>
        </p:nvSpPr>
        <p:spPr>
          <a:xfrm>
            <a:off x="10564126" y="311719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3" name="Star: 5 Points 72">
            <a:extLst>
              <a:ext uri="{FF2B5EF4-FFF2-40B4-BE49-F238E27FC236}">
                <a16:creationId xmlns:a16="http://schemas.microsoft.com/office/drawing/2014/main" id="{77AF7269-E9D2-48C0-BDA3-AE7D4ED722F8}"/>
              </a:ext>
            </a:extLst>
          </p:cNvPr>
          <p:cNvSpPr/>
          <p:nvPr/>
        </p:nvSpPr>
        <p:spPr>
          <a:xfrm>
            <a:off x="9939409" y="399016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4" name="Star: 5 Points 73">
            <a:extLst>
              <a:ext uri="{FF2B5EF4-FFF2-40B4-BE49-F238E27FC236}">
                <a16:creationId xmlns:a16="http://schemas.microsoft.com/office/drawing/2014/main" id="{67F7BB45-D410-45AA-B547-7124721DCE0C}"/>
              </a:ext>
            </a:extLst>
          </p:cNvPr>
          <p:cNvSpPr/>
          <p:nvPr/>
        </p:nvSpPr>
        <p:spPr>
          <a:xfrm>
            <a:off x="10347360" y="381709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5" name="Star: 5 Points 74">
            <a:extLst>
              <a:ext uri="{FF2B5EF4-FFF2-40B4-BE49-F238E27FC236}">
                <a16:creationId xmlns:a16="http://schemas.microsoft.com/office/drawing/2014/main" id="{4037C4A3-4675-4E77-8BDA-E165F050BA92}"/>
              </a:ext>
            </a:extLst>
          </p:cNvPr>
          <p:cNvSpPr/>
          <p:nvPr/>
        </p:nvSpPr>
        <p:spPr>
          <a:xfrm>
            <a:off x="9561224" y="3128467"/>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6" name="Star: 5 Points 75">
            <a:extLst>
              <a:ext uri="{FF2B5EF4-FFF2-40B4-BE49-F238E27FC236}">
                <a16:creationId xmlns:a16="http://schemas.microsoft.com/office/drawing/2014/main" id="{358516B1-B65E-4367-BCF6-FFE2293DB5A9}"/>
              </a:ext>
            </a:extLst>
          </p:cNvPr>
          <p:cNvSpPr/>
          <p:nvPr/>
        </p:nvSpPr>
        <p:spPr>
          <a:xfrm>
            <a:off x="8403492" y="317053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7" name="Star: 5 Points 76">
            <a:extLst>
              <a:ext uri="{FF2B5EF4-FFF2-40B4-BE49-F238E27FC236}">
                <a16:creationId xmlns:a16="http://schemas.microsoft.com/office/drawing/2014/main" id="{E0237D3A-5D1F-4D50-AB95-BE5E2608377D}"/>
              </a:ext>
            </a:extLst>
          </p:cNvPr>
          <p:cNvSpPr/>
          <p:nvPr/>
        </p:nvSpPr>
        <p:spPr>
          <a:xfrm>
            <a:off x="9836716" y="491662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8" name="Star: 5 Points 77">
            <a:extLst>
              <a:ext uri="{FF2B5EF4-FFF2-40B4-BE49-F238E27FC236}">
                <a16:creationId xmlns:a16="http://schemas.microsoft.com/office/drawing/2014/main" id="{298427F5-97DB-46D9-B698-8AB589963683}"/>
              </a:ext>
            </a:extLst>
          </p:cNvPr>
          <p:cNvSpPr/>
          <p:nvPr/>
        </p:nvSpPr>
        <p:spPr>
          <a:xfrm>
            <a:off x="9180764" y="391177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9" name="Star: 5 Points 78">
            <a:extLst>
              <a:ext uri="{FF2B5EF4-FFF2-40B4-BE49-F238E27FC236}">
                <a16:creationId xmlns:a16="http://schemas.microsoft.com/office/drawing/2014/main" id="{8D3332DB-35F4-4781-A2A7-C4A2A53361E0}"/>
              </a:ext>
            </a:extLst>
          </p:cNvPr>
          <p:cNvSpPr/>
          <p:nvPr/>
        </p:nvSpPr>
        <p:spPr>
          <a:xfrm>
            <a:off x="9236000" y="342507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0" name="Star: 5 Points 79">
            <a:extLst>
              <a:ext uri="{FF2B5EF4-FFF2-40B4-BE49-F238E27FC236}">
                <a16:creationId xmlns:a16="http://schemas.microsoft.com/office/drawing/2014/main" id="{6955D07A-7301-4638-943E-4F97930C29F6}"/>
              </a:ext>
            </a:extLst>
          </p:cNvPr>
          <p:cNvSpPr/>
          <p:nvPr/>
        </p:nvSpPr>
        <p:spPr>
          <a:xfrm>
            <a:off x="9569831" y="407874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1" name="Star: 5 Points 80">
            <a:extLst>
              <a:ext uri="{FF2B5EF4-FFF2-40B4-BE49-F238E27FC236}">
                <a16:creationId xmlns:a16="http://schemas.microsoft.com/office/drawing/2014/main" id="{7DFE70A8-A7AA-4F90-9E35-E686BB0957D9}"/>
              </a:ext>
            </a:extLst>
          </p:cNvPr>
          <p:cNvSpPr/>
          <p:nvPr/>
        </p:nvSpPr>
        <p:spPr>
          <a:xfrm>
            <a:off x="10339756" y="470399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2" name="Star: 5 Points 81">
            <a:extLst>
              <a:ext uri="{FF2B5EF4-FFF2-40B4-BE49-F238E27FC236}">
                <a16:creationId xmlns:a16="http://schemas.microsoft.com/office/drawing/2014/main" id="{F94249C5-5559-48E3-B94E-33C326A1C2F5}"/>
              </a:ext>
            </a:extLst>
          </p:cNvPr>
          <p:cNvSpPr/>
          <p:nvPr/>
        </p:nvSpPr>
        <p:spPr>
          <a:xfrm>
            <a:off x="10414972" y="517269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3" name="Star: 5 Points 82">
            <a:extLst>
              <a:ext uri="{FF2B5EF4-FFF2-40B4-BE49-F238E27FC236}">
                <a16:creationId xmlns:a16="http://schemas.microsoft.com/office/drawing/2014/main" id="{C36563CE-9CD1-40BF-9E36-E94DDE22613D}"/>
              </a:ext>
            </a:extLst>
          </p:cNvPr>
          <p:cNvSpPr/>
          <p:nvPr/>
        </p:nvSpPr>
        <p:spPr>
          <a:xfrm>
            <a:off x="10790593" y="4826646"/>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4" name="Star: 5 Points 83">
            <a:extLst>
              <a:ext uri="{FF2B5EF4-FFF2-40B4-BE49-F238E27FC236}">
                <a16:creationId xmlns:a16="http://schemas.microsoft.com/office/drawing/2014/main" id="{4EB3FAE3-8DD4-489B-AFCB-717E3A5B0961}"/>
              </a:ext>
            </a:extLst>
          </p:cNvPr>
          <p:cNvSpPr/>
          <p:nvPr/>
        </p:nvSpPr>
        <p:spPr>
          <a:xfrm>
            <a:off x="10147073" y="542194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5" name="Star: 5 Points 84">
            <a:extLst>
              <a:ext uri="{FF2B5EF4-FFF2-40B4-BE49-F238E27FC236}">
                <a16:creationId xmlns:a16="http://schemas.microsoft.com/office/drawing/2014/main" id="{FE65687B-9814-47B5-BD09-64844622682E}"/>
              </a:ext>
            </a:extLst>
          </p:cNvPr>
          <p:cNvSpPr/>
          <p:nvPr/>
        </p:nvSpPr>
        <p:spPr>
          <a:xfrm>
            <a:off x="10848092" y="5337565"/>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6" name="Star: 5 Points 85">
            <a:extLst>
              <a:ext uri="{FF2B5EF4-FFF2-40B4-BE49-F238E27FC236}">
                <a16:creationId xmlns:a16="http://schemas.microsoft.com/office/drawing/2014/main" id="{4E996205-07B0-4282-919B-C7C767E1EF27}"/>
              </a:ext>
            </a:extLst>
          </p:cNvPr>
          <p:cNvSpPr/>
          <p:nvPr/>
        </p:nvSpPr>
        <p:spPr>
          <a:xfrm>
            <a:off x="8880151" y="5101243"/>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7" name="Star: 5 Points 86">
            <a:extLst>
              <a:ext uri="{FF2B5EF4-FFF2-40B4-BE49-F238E27FC236}">
                <a16:creationId xmlns:a16="http://schemas.microsoft.com/office/drawing/2014/main" id="{99169FD6-2E60-4D2B-8BB1-B8607688F532}"/>
              </a:ext>
            </a:extLst>
          </p:cNvPr>
          <p:cNvSpPr/>
          <p:nvPr/>
        </p:nvSpPr>
        <p:spPr>
          <a:xfrm>
            <a:off x="8558622" y="4315234"/>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8" name="Star: 5 Points 87">
            <a:extLst>
              <a:ext uri="{FF2B5EF4-FFF2-40B4-BE49-F238E27FC236}">
                <a16:creationId xmlns:a16="http://schemas.microsoft.com/office/drawing/2014/main" id="{AA0F5370-6985-461C-AE0C-A48681E5C0E2}"/>
              </a:ext>
            </a:extLst>
          </p:cNvPr>
          <p:cNvSpPr/>
          <p:nvPr/>
        </p:nvSpPr>
        <p:spPr>
          <a:xfrm>
            <a:off x="8726361" y="395925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9" name="Star: 5 Points 88">
            <a:extLst>
              <a:ext uri="{FF2B5EF4-FFF2-40B4-BE49-F238E27FC236}">
                <a16:creationId xmlns:a16="http://schemas.microsoft.com/office/drawing/2014/main" id="{A475A3D2-6174-4958-A199-FDD7820266E6}"/>
              </a:ext>
            </a:extLst>
          </p:cNvPr>
          <p:cNvSpPr/>
          <p:nvPr/>
        </p:nvSpPr>
        <p:spPr>
          <a:xfrm>
            <a:off x="7980302" y="4329012"/>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0" name="Star: 5 Points 89">
            <a:extLst>
              <a:ext uri="{FF2B5EF4-FFF2-40B4-BE49-F238E27FC236}">
                <a16:creationId xmlns:a16="http://schemas.microsoft.com/office/drawing/2014/main" id="{2EE1E689-4015-45F0-9678-C55D9F37094A}"/>
              </a:ext>
            </a:extLst>
          </p:cNvPr>
          <p:cNvSpPr/>
          <p:nvPr/>
        </p:nvSpPr>
        <p:spPr>
          <a:xfrm>
            <a:off x="10625889" y="4078740"/>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1" name="Star: 5 Points 90">
            <a:extLst>
              <a:ext uri="{FF2B5EF4-FFF2-40B4-BE49-F238E27FC236}">
                <a16:creationId xmlns:a16="http://schemas.microsoft.com/office/drawing/2014/main" id="{8E326957-5568-498B-8177-9647102BA609}"/>
              </a:ext>
            </a:extLst>
          </p:cNvPr>
          <p:cNvSpPr/>
          <p:nvPr/>
        </p:nvSpPr>
        <p:spPr>
          <a:xfrm>
            <a:off x="10825609" y="253796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2" name="Star: 5 Points 91">
            <a:extLst>
              <a:ext uri="{FF2B5EF4-FFF2-40B4-BE49-F238E27FC236}">
                <a16:creationId xmlns:a16="http://schemas.microsoft.com/office/drawing/2014/main" id="{38942F75-A1AC-48F8-BCBB-E3A9B58D9B39}"/>
              </a:ext>
            </a:extLst>
          </p:cNvPr>
          <p:cNvSpPr/>
          <p:nvPr/>
        </p:nvSpPr>
        <p:spPr>
          <a:xfrm>
            <a:off x="8275242" y="449238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3" name="Star: 5 Points 92">
            <a:extLst>
              <a:ext uri="{FF2B5EF4-FFF2-40B4-BE49-F238E27FC236}">
                <a16:creationId xmlns:a16="http://schemas.microsoft.com/office/drawing/2014/main" id="{4F65A94A-663E-489D-91D3-6CA0269B3707}"/>
              </a:ext>
            </a:extLst>
          </p:cNvPr>
          <p:cNvSpPr/>
          <p:nvPr/>
        </p:nvSpPr>
        <p:spPr>
          <a:xfrm>
            <a:off x="10228750" y="5002839"/>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4" name="Star: 5 Points 93">
            <a:extLst>
              <a:ext uri="{FF2B5EF4-FFF2-40B4-BE49-F238E27FC236}">
                <a16:creationId xmlns:a16="http://schemas.microsoft.com/office/drawing/2014/main" id="{3A1F68B4-5E53-492F-BA15-DE6F26718566}"/>
              </a:ext>
            </a:extLst>
          </p:cNvPr>
          <p:cNvSpPr/>
          <p:nvPr/>
        </p:nvSpPr>
        <p:spPr>
          <a:xfrm>
            <a:off x="10046288" y="3719596"/>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5" name="Star: 5 Points 94">
            <a:extLst>
              <a:ext uri="{FF2B5EF4-FFF2-40B4-BE49-F238E27FC236}">
                <a16:creationId xmlns:a16="http://schemas.microsoft.com/office/drawing/2014/main" id="{3D8768B7-2ADE-4B35-AF83-5184E6761C68}"/>
              </a:ext>
            </a:extLst>
          </p:cNvPr>
          <p:cNvSpPr/>
          <p:nvPr/>
        </p:nvSpPr>
        <p:spPr>
          <a:xfrm>
            <a:off x="10133046" y="3973977"/>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6" name="Star: 5 Points 95">
            <a:extLst>
              <a:ext uri="{FF2B5EF4-FFF2-40B4-BE49-F238E27FC236}">
                <a16:creationId xmlns:a16="http://schemas.microsoft.com/office/drawing/2014/main" id="{28CAB108-9835-4BDC-B650-48484EDBA287}"/>
              </a:ext>
            </a:extLst>
          </p:cNvPr>
          <p:cNvSpPr/>
          <p:nvPr/>
        </p:nvSpPr>
        <p:spPr>
          <a:xfrm>
            <a:off x="9316915" y="4755216"/>
            <a:ext cx="135225" cy="177155"/>
          </a:xfrm>
          <a:prstGeom prst="star5">
            <a:avLst/>
          </a:prstGeom>
          <a:gradFill>
            <a:gsLst>
              <a:gs pos="100000">
                <a:srgbClr val="FF0000"/>
              </a:gs>
              <a:gs pos="100000">
                <a:schemeClr val="accent2">
                  <a:shade val="74000"/>
                  <a:satMod val="128000"/>
                  <a:lumMod val="10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7" name="Oval 96">
            <a:extLst>
              <a:ext uri="{FF2B5EF4-FFF2-40B4-BE49-F238E27FC236}">
                <a16:creationId xmlns:a16="http://schemas.microsoft.com/office/drawing/2014/main" id="{65D06B99-7CF3-4EE0-B43D-FE91E37E47EB}"/>
              </a:ext>
            </a:extLst>
          </p:cNvPr>
          <p:cNvSpPr/>
          <p:nvPr/>
        </p:nvSpPr>
        <p:spPr>
          <a:xfrm>
            <a:off x="2929890" y="296731"/>
            <a:ext cx="759656" cy="731520"/>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0</a:t>
            </a:r>
          </a:p>
        </p:txBody>
      </p:sp>
      <p:sp>
        <p:nvSpPr>
          <p:cNvPr id="98" name="Oval 97">
            <a:extLst>
              <a:ext uri="{FF2B5EF4-FFF2-40B4-BE49-F238E27FC236}">
                <a16:creationId xmlns:a16="http://schemas.microsoft.com/office/drawing/2014/main" id="{1FCDC16C-E8FC-4C0E-A695-03FB3D132547}"/>
              </a:ext>
            </a:extLst>
          </p:cNvPr>
          <p:cNvSpPr/>
          <p:nvPr/>
        </p:nvSpPr>
        <p:spPr>
          <a:xfrm>
            <a:off x="1031515" y="2478695"/>
            <a:ext cx="759656" cy="564837"/>
          </a:xfrm>
          <a:prstGeom prst="ellipse">
            <a:avLst/>
          </a:prstGeom>
          <a:gradFill>
            <a:gsLst>
              <a:gs pos="100000">
                <a:schemeClr val="accent4">
                  <a:lumMod val="75000"/>
                </a:schemeClr>
              </a:gs>
              <a:gs pos="100000">
                <a:schemeClr val="accent5">
                  <a:shade val="74000"/>
                  <a:satMod val="128000"/>
                  <a:lumMod val="100000"/>
                </a:schemeClr>
              </a:gs>
            </a:gsLst>
          </a:gra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11</a:t>
            </a:r>
          </a:p>
        </p:txBody>
      </p:sp>
      <p:sp>
        <p:nvSpPr>
          <p:cNvPr id="99" name="Oval 98">
            <a:extLst>
              <a:ext uri="{FF2B5EF4-FFF2-40B4-BE49-F238E27FC236}">
                <a16:creationId xmlns:a16="http://schemas.microsoft.com/office/drawing/2014/main" id="{F66D3EDE-1C3D-473B-93C7-AD2CB4F83D49}"/>
              </a:ext>
            </a:extLst>
          </p:cNvPr>
          <p:cNvSpPr/>
          <p:nvPr/>
        </p:nvSpPr>
        <p:spPr>
          <a:xfrm>
            <a:off x="2125542" y="2507193"/>
            <a:ext cx="759656" cy="564837"/>
          </a:xfrm>
          <a:prstGeom prst="ellipse">
            <a:avLst/>
          </a:prstGeom>
          <a:gradFill>
            <a:gsLst>
              <a:gs pos="100000">
                <a:schemeClr val="accent4">
                  <a:lumMod val="75000"/>
                </a:schemeClr>
              </a:gs>
              <a:gs pos="100000">
                <a:schemeClr val="accent5">
                  <a:shade val="74000"/>
                  <a:satMod val="128000"/>
                  <a:lumMod val="100000"/>
                </a:schemeClr>
              </a:gs>
            </a:gsLst>
          </a:gra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12</a:t>
            </a:r>
          </a:p>
        </p:txBody>
      </p:sp>
      <p:sp>
        <p:nvSpPr>
          <p:cNvPr id="100" name="Oval 99">
            <a:extLst>
              <a:ext uri="{FF2B5EF4-FFF2-40B4-BE49-F238E27FC236}">
                <a16:creationId xmlns:a16="http://schemas.microsoft.com/office/drawing/2014/main" id="{58B1542F-3E24-44B5-A488-88366AB4BF7C}"/>
              </a:ext>
            </a:extLst>
          </p:cNvPr>
          <p:cNvSpPr/>
          <p:nvPr/>
        </p:nvSpPr>
        <p:spPr>
          <a:xfrm>
            <a:off x="3598096" y="2507193"/>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21</a:t>
            </a:r>
          </a:p>
        </p:txBody>
      </p:sp>
      <p:sp>
        <p:nvSpPr>
          <p:cNvPr id="101" name="Oval 100">
            <a:extLst>
              <a:ext uri="{FF2B5EF4-FFF2-40B4-BE49-F238E27FC236}">
                <a16:creationId xmlns:a16="http://schemas.microsoft.com/office/drawing/2014/main" id="{2BA30609-2944-4806-97B9-4BE44E63F5AA}"/>
              </a:ext>
            </a:extLst>
          </p:cNvPr>
          <p:cNvSpPr/>
          <p:nvPr/>
        </p:nvSpPr>
        <p:spPr>
          <a:xfrm>
            <a:off x="4852854" y="2507193"/>
            <a:ext cx="759656" cy="564837"/>
          </a:xfrm>
          <a:prstGeom prst="ellipse">
            <a:avLst/>
          </a:prstGeom>
          <a:gradFill>
            <a:gsLst>
              <a:gs pos="100000">
                <a:schemeClr val="accent4">
                  <a:lumMod val="75000"/>
                </a:schemeClr>
              </a:gs>
              <a:gs pos="100000">
                <a:schemeClr val="accent5">
                  <a:shade val="74000"/>
                  <a:satMod val="128000"/>
                  <a:lumMod val="100000"/>
                </a:schemeClr>
              </a:gs>
            </a:gsLst>
          </a:gra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22</a:t>
            </a:r>
          </a:p>
        </p:txBody>
      </p:sp>
      <p:cxnSp>
        <p:nvCxnSpPr>
          <p:cNvPr id="102" name="Straight Arrow Connector 101">
            <a:extLst>
              <a:ext uri="{FF2B5EF4-FFF2-40B4-BE49-F238E27FC236}">
                <a16:creationId xmlns:a16="http://schemas.microsoft.com/office/drawing/2014/main" id="{6B531082-8E62-4A09-A4A6-7D014DF075E7}"/>
              </a:ext>
            </a:extLst>
          </p:cNvPr>
          <p:cNvCxnSpPr>
            <a:cxnSpLocks/>
            <a:stCxn id="97" idx="3"/>
          </p:cNvCxnSpPr>
          <p:nvPr/>
        </p:nvCxnSpPr>
        <p:spPr>
          <a:xfrm flipH="1">
            <a:off x="2337993" y="921122"/>
            <a:ext cx="703146" cy="5933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3" name="Straight Arrow Connector 102">
            <a:extLst>
              <a:ext uri="{FF2B5EF4-FFF2-40B4-BE49-F238E27FC236}">
                <a16:creationId xmlns:a16="http://schemas.microsoft.com/office/drawing/2014/main" id="{2B8F8298-9988-41B8-A111-AD3C8C2008BC}"/>
              </a:ext>
            </a:extLst>
          </p:cNvPr>
          <p:cNvCxnSpPr>
            <a:cxnSpLocks/>
            <a:stCxn id="97" idx="5"/>
          </p:cNvCxnSpPr>
          <p:nvPr/>
        </p:nvCxnSpPr>
        <p:spPr>
          <a:xfrm>
            <a:off x="3578297" y="921122"/>
            <a:ext cx="724242" cy="5933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4" name="Oval 103">
            <a:extLst>
              <a:ext uri="{FF2B5EF4-FFF2-40B4-BE49-F238E27FC236}">
                <a16:creationId xmlns:a16="http://schemas.microsoft.com/office/drawing/2014/main" id="{BDC505FE-408F-4043-9E76-9C7BCD82CE61}"/>
              </a:ext>
            </a:extLst>
          </p:cNvPr>
          <p:cNvSpPr/>
          <p:nvPr/>
        </p:nvSpPr>
        <p:spPr>
          <a:xfrm>
            <a:off x="1668490" y="1431739"/>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1</a:t>
            </a:r>
          </a:p>
        </p:txBody>
      </p:sp>
      <p:cxnSp>
        <p:nvCxnSpPr>
          <p:cNvPr id="105" name="Straight Arrow Connector 104">
            <a:extLst>
              <a:ext uri="{FF2B5EF4-FFF2-40B4-BE49-F238E27FC236}">
                <a16:creationId xmlns:a16="http://schemas.microsoft.com/office/drawing/2014/main" id="{1B357AD3-17B8-41A4-B9E1-601A1ECABA10}"/>
              </a:ext>
            </a:extLst>
          </p:cNvPr>
          <p:cNvCxnSpPr>
            <a:cxnSpLocks/>
          </p:cNvCxnSpPr>
          <p:nvPr/>
        </p:nvCxnSpPr>
        <p:spPr>
          <a:xfrm flipH="1">
            <a:off x="1411343" y="1996576"/>
            <a:ext cx="499275" cy="482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6" name="Straight Arrow Connector 105">
            <a:extLst>
              <a:ext uri="{FF2B5EF4-FFF2-40B4-BE49-F238E27FC236}">
                <a16:creationId xmlns:a16="http://schemas.microsoft.com/office/drawing/2014/main" id="{F36DDB63-FC4C-483D-8CC1-720621D51E9E}"/>
              </a:ext>
            </a:extLst>
          </p:cNvPr>
          <p:cNvCxnSpPr>
            <a:cxnSpLocks/>
            <a:stCxn id="104" idx="4"/>
            <a:endCxn id="99" idx="0"/>
          </p:cNvCxnSpPr>
          <p:nvPr/>
        </p:nvCxnSpPr>
        <p:spPr>
          <a:xfrm>
            <a:off x="2048318" y="1996576"/>
            <a:ext cx="457052" cy="5106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7" name="Oval 106">
            <a:extLst>
              <a:ext uri="{FF2B5EF4-FFF2-40B4-BE49-F238E27FC236}">
                <a16:creationId xmlns:a16="http://schemas.microsoft.com/office/drawing/2014/main" id="{FCFCC829-6F01-40EB-BE86-1CA202AE6251}"/>
              </a:ext>
            </a:extLst>
          </p:cNvPr>
          <p:cNvSpPr/>
          <p:nvPr/>
        </p:nvSpPr>
        <p:spPr>
          <a:xfrm>
            <a:off x="4183731" y="1431739"/>
            <a:ext cx="759656" cy="564837"/>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ln w="22225">
                  <a:solidFill>
                    <a:schemeClr val="accent2"/>
                  </a:solidFill>
                  <a:prstDash val="solid"/>
                </a:ln>
                <a:solidFill>
                  <a:schemeClr val="accent2">
                    <a:lumMod val="40000"/>
                    <a:lumOff val="60000"/>
                  </a:schemeClr>
                </a:solidFill>
              </a:rPr>
              <a:t>2</a:t>
            </a:r>
          </a:p>
        </p:txBody>
      </p:sp>
      <p:cxnSp>
        <p:nvCxnSpPr>
          <p:cNvPr id="108" name="Straight Arrow Connector 107">
            <a:extLst>
              <a:ext uri="{FF2B5EF4-FFF2-40B4-BE49-F238E27FC236}">
                <a16:creationId xmlns:a16="http://schemas.microsoft.com/office/drawing/2014/main" id="{169E1E77-F09F-40D9-AF21-ED54EAC543BB}"/>
              </a:ext>
            </a:extLst>
          </p:cNvPr>
          <p:cNvCxnSpPr>
            <a:cxnSpLocks/>
            <a:stCxn id="107" idx="4"/>
          </p:cNvCxnSpPr>
          <p:nvPr/>
        </p:nvCxnSpPr>
        <p:spPr>
          <a:xfrm flipH="1">
            <a:off x="4117939" y="1996576"/>
            <a:ext cx="445620" cy="482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9" name="Straight Arrow Connector 108">
            <a:extLst>
              <a:ext uri="{FF2B5EF4-FFF2-40B4-BE49-F238E27FC236}">
                <a16:creationId xmlns:a16="http://schemas.microsoft.com/office/drawing/2014/main" id="{D5557ACE-24BB-4487-99D4-3431448EEAFC}"/>
              </a:ext>
            </a:extLst>
          </p:cNvPr>
          <p:cNvCxnSpPr>
            <a:cxnSpLocks/>
          </p:cNvCxnSpPr>
          <p:nvPr/>
        </p:nvCxnSpPr>
        <p:spPr>
          <a:xfrm>
            <a:off x="4694066" y="1967422"/>
            <a:ext cx="538616" cy="5112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Oval 10">
            <a:extLst>
              <a:ext uri="{FF2B5EF4-FFF2-40B4-BE49-F238E27FC236}">
                <a16:creationId xmlns:a16="http://schemas.microsoft.com/office/drawing/2014/main" id="{CAA055A4-2B2A-4962-A81F-B358DF5907E1}"/>
              </a:ext>
            </a:extLst>
          </p:cNvPr>
          <p:cNvSpPr/>
          <p:nvPr/>
        </p:nvSpPr>
        <p:spPr>
          <a:xfrm>
            <a:off x="8830907" y="4563039"/>
            <a:ext cx="915686" cy="9680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3C81764F-9321-4476-97DA-265A6AA367F2}"/>
              </a:ext>
            </a:extLst>
          </p:cNvPr>
          <p:cNvCxnSpPr/>
          <p:nvPr/>
        </p:nvCxnSpPr>
        <p:spPr>
          <a:xfrm>
            <a:off x="1196521" y="2377440"/>
            <a:ext cx="471969" cy="751027"/>
          </a:xfrm>
          <a:prstGeom prst="line">
            <a:avLst/>
          </a:prstGeom>
        </p:spPr>
        <p:style>
          <a:lnRef idx="3">
            <a:schemeClr val="dk1"/>
          </a:lnRef>
          <a:fillRef idx="0">
            <a:schemeClr val="dk1"/>
          </a:fillRef>
          <a:effectRef idx="2">
            <a:schemeClr val="dk1"/>
          </a:effectRef>
          <a:fontRef idx="minor">
            <a:schemeClr val="tx1"/>
          </a:fontRef>
        </p:style>
      </p:cxnSp>
      <p:cxnSp>
        <p:nvCxnSpPr>
          <p:cNvPr id="123" name="Straight Connector 122">
            <a:extLst>
              <a:ext uri="{FF2B5EF4-FFF2-40B4-BE49-F238E27FC236}">
                <a16:creationId xmlns:a16="http://schemas.microsoft.com/office/drawing/2014/main" id="{D752C3C8-2002-4363-AABC-7BF4ED152D79}"/>
              </a:ext>
            </a:extLst>
          </p:cNvPr>
          <p:cNvCxnSpPr/>
          <p:nvPr/>
        </p:nvCxnSpPr>
        <p:spPr>
          <a:xfrm>
            <a:off x="2262922" y="2386988"/>
            <a:ext cx="471969" cy="751027"/>
          </a:xfrm>
          <a:prstGeom prst="line">
            <a:avLst/>
          </a:prstGeom>
        </p:spPr>
        <p:style>
          <a:lnRef idx="3">
            <a:schemeClr val="dk1"/>
          </a:lnRef>
          <a:fillRef idx="0">
            <a:schemeClr val="dk1"/>
          </a:fillRef>
          <a:effectRef idx="2">
            <a:schemeClr val="dk1"/>
          </a:effectRef>
          <a:fontRef idx="minor">
            <a:schemeClr val="tx1"/>
          </a:fontRef>
        </p:style>
      </p:cxnSp>
      <p:cxnSp>
        <p:nvCxnSpPr>
          <p:cNvPr id="124" name="Straight Connector 123">
            <a:extLst>
              <a:ext uri="{FF2B5EF4-FFF2-40B4-BE49-F238E27FC236}">
                <a16:creationId xmlns:a16="http://schemas.microsoft.com/office/drawing/2014/main" id="{C6904E5B-1863-48BE-AD3F-DF3D2E37BDB1}"/>
              </a:ext>
            </a:extLst>
          </p:cNvPr>
          <p:cNvCxnSpPr>
            <a:cxnSpLocks/>
          </p:cNvCxnSpPr>
          <p:nvPr/>
        </p:nvCxnSpPr>
        <p:spPr>
          <a:xfrm>
            <a:off x="6618991" y="964148"/>
            <a:ext cx="2813390" cy="2755448"/>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18B58F38-7117-4BB8-BE96-FFF1BC134760}"/>
              </a:ext>
            </a:extLst>
          </p:cNvPr>
          <p:cNvCxnSpPr>
            <a:cxnSpLocks/>
          </p:cNvCxnSpPr>
          <p:nvPr/>
        </p:nvCxnSpPr>
        <p:spPr>
          <a:xfrm flipH="1">
            <a:off x="6573006" y="997056"/>
            <a:ext cx="2783903" cy="2687483"/>
          </a:xfrm>
          <a:prstGeom prst="line">
            <a:avLst/>
          </a:prstGeom>
        </p:spPr>
        <p:style>
          <a:lnRef idx="3">
            <a:schemeClr val="dk1"/>
          </a:lnRef>
          <a:fillRef idx="0">
            <a:schemeClr val="dk1"/>
          </a:fillRef>
          <a:effectRef idx="2">
            <a:schemeClr val="dk1"/>
          </a:effectRef>
          <a:fontRef idx="minor">
            <a:schemeClr val="tx1"/>
          </a:fontRef>
        </p:style>
      </p:cxnSp>
      <p:sp>
        <p:nvSpPr>
          <p:cNvPr id="126" name="Star: 5 Points 125">
            <a:extLst>
              <a:ext uri="{FF2B5EF4-FFF2-40B4-BE49-F238E27FC236}">
                <a16:creationId xmlns:a16="http://schemas.microsoft.com/office/drawing/2014/main" id="{F4E03883-87F7-4142-8132-9C0C979C3C5E}"/>
              </a:ext>
            </a:extLst>
          </p:cNvPr>
          <p:cNvSpPr/>
          <p:nvPr/>
        </p:nvSpPr>
        <p:spPr>
          <a:xfrm>
            <a:off x="9552681" y="4734311"/>
            <a:ext cx="135225" cy="177155"/>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cxnSp>
        <p:nvCxnSpPr>
          <p:cNvPr id="31" name="Straight Arrow Connector 30">
            <a:extLst>
              <a:ext uri="{FF2B5EF4-FFF2-40B4-BE49-F238E27FC236}">
                <a16:creationId xmlns:a16="http://schemas.microsoft.com/office/drawing/2014/main" id="{D7E24976-C63D-40C1-B042-3DA02A98FBFB}"/>
              </a:ext>
            </a:extLst>
          </p:cNvPr>
          <p:cNvCxnSpPr/>
          <p:nvPr/>
        </p:nvCxnSpPr>
        <p:spPr>
          <a:xfrm flipV="1">
            <a:off x="2125542" y="548640"/>
            <a:ext cx="729030" cy="5671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7" name="Straight Arrow Connector 126">
            <a:extLst>
              <a:ext uri="{FF2B5EF4-FFF2-40B4-BE49-F238E27FC236}">
                <a16:creationId xmlns:a16="http://schemas.microsoft.com/office/drawing/2014/main" id="{167BE3E3-BF92-469E-95E8-62FF1344FA52}"/>
              </a:ext>
            </a:extLst>
          </p:cNvPr>
          <p:cNvCxnSpPr>
            <a:cxnSpLocks/>
          </p:cNvCxnSpPr>
          <p:nvPr/>
        </p:nvCxnSpPr>
        <p:spPr>
          <a:xfrm>
            <a:off x="3854552" y="548640"/>
            <a:ext cx="756996" cy="6067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8" name="Straight Arrow Connector 127">
            <a:extLst>
              <a:ext uri="{FF2B5EF4-FFF2-40B4-BE49-F238E27FC236}">
                <a16:creationId xmlns:a16="http://schemas.microsoft.com/office/drawing/2014/main" id="{E8C72913-2AA4-4B14-A1A3-013CDB67912B}"/>
              </a:ext>
            </a:extLst>
          </p:cNvPr>
          <p:cNvCxnSpPr>
            <a:cxnSpLocks/>
          </p:cNvCxnSpPr>
          <p:nvPr/>
        </p:nvCxnSpPr>
        <p:spPr>
          <a:xfrm flipH="1">
            <a:off x="3612899" y="1886939"/>
            <a:ext cx="463098" cy="5630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1" name="Oval 40">
            <a:extLst>
              <a:ext uri="{FF2B5EF4-FFF2-40B4-BE49-F238E27FC236}">
                <a16:creationId xmlns:a16="http://schemas.microsoft.com/office/drawing/2014/main" id="{CC866CC6-5780-4DD4-8664-79449E4311AC}"/>
              </a:ext>
            </a:extLst>
          </p:cNvPr>
          <p:cNvSpPr/>
          <p:nvPr/>
        </p:nvSpPr>
        <p:spPr>
          <a:xfrm>
            <a:off x="9163096" y="4645052"/>
            <a:ext cx="494666" cy="448726"/>
          </a:xfrm>
          <a:prstGeom prst="ellipse">
            <a:avLst/>
          </a:prstGeom>
          <a:solidFill>
            <a:schemeClr val="accent1">
              <a:alpha val="3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9" name="Straight Connector 128">
            <a:extLst>
              <a:ext uri="{FF2B5EF4-FFF2-40B4-BE49-F238E27FC236}">
                <a16:creationId xmlns:a16="http://schemas.microsoft.com/office/drawing/2014/main" id="{2D5F33FA-1F5E-4F93-995A-441B9220A969}"/>
              </a:ext>
            </a:extLst>
          </p:cNvPr>
          <p:cNvCxnSpPr/>
          <p:nvPr/>
        </p:nvCxnSpPr>
        <p:spPr>
          <a:xfrm>
            <a:off x="4964572" y="2419508"/>
            <a:ext cx="471969" cy="751027"/>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7364C598-B5DA-4458-833D-EC0A81B440F3}"/>
              </a:ext>
            </a:extLst>
          </p:cNvPr>
          <p:cNvCxnSpPr>
            <a:cxnSpLocks/>
          </p:cNvCxnSpPr>
          <p:nvPr/>
        </p:nvCxnSpPr>
        <p:spPr>
          <a:xfrm flipH="1">
            <a:off x="9485795" y="994203"/>
            <a:ext cx="1861264" cy="34342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6E3AC70-36DD-4376-914D-6DB69F4A6CDA}"/>
              </a:ext>
            </a:extLst>
          </p:cNvPr>
          <p:cNvCxnSpPr>
            <a:cxnSpLocks/>
          </p:cNvCxnSpPr>
          <p:nvPr/>
        </p:nvCxnSpPr>
        <p:spPr>
          <a:xfrm>
            <a:off x="9554883" y="1147324"/>
            <a:ext cx="1828402" cy="32283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CEB3CA69-5A1B-483A-8894-C80EE2966CEC}"/>
              </a:ext>
            </a:extLst>
          </p:cNvPr>
          <p:cNvSpPr/>
          <p:nvPr/>
        </p:nvSpPr>
        <p:spPr>
          <a:xfrm>
            <a:off x="6618991" y="4461046"/>
            <a:ext cx="4736148" cy="1432030"/>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0" name="TextBox 139">
            <a:extLst>
              <a:ext uri="{FF2B5EF4-FFF2-40B4-BE49-F238E27FC236}">
                <a16:creationId xmlns:a16="http://schemas.microsoft.com/office/drawing/2014/main" id="{C65D05F9-0377-4E51-89C1-22E47E0CAA29}"/>
              </a:ext>
            </a:extLst>
          </p:cNvPr>
          <p:cNvSpPr txBox="1"/>
          <p:nvPr/>
        </p:nvSpPr>
        <p:spPr>
          <a:xfrm>
            <a:off x="662803" y="3883638"/>
            <a:ext cx="5572359" cy="1569660"/>
          </a:xfrm>
          <a:prstGeom prst="rect">
            <a:avLst/>
          </a:prstGeom>
          <a:noFill/>
        </p:spPr>
        <p:txBody>
          <a:bodyPr wrap="none" rtlCol="0">
            <a:spAutoFit/>
          </a:bodyPr>
          <a:lstStyle/>
          <a:p>
            <a:r>
              <a:rPr lang="en-IN" sz="3200" dirty="0">
                <a:solidFill>
                  <a:schemeClr val="accent5">
                    <a:lumMod val="60000"/>
                    <a:lumOff val="40000"/>
                  </a:schemeClr>
                </a:solidFill>
                <a:latin typeface="Agency FB" panose="020B0503020202020204" pitchFamily="34" charset="0"/>
              </a:rPr>
              <a:t>This is for 2-D Nearest Neighbour search.</a:t>
            </a:r>
          </a:p>
          <a:p>
            <a:r>
              <a:rPr lang="en-IN" sz="3200" dirty="0">
                <a:solidFill>
                  <a:schemeClr val="accent5">
                    <a:lumMod val="60000"/>
                    <a:lumOff val="40000"/>
                  </a:schemeClr>
                </a:solidFill>
                <a:latin typeface="Agency FB" panose="020B0503020202020204" pitchFamily="34" charset="0"/>
              </a:rPr>
              <a:t>                   </a:t>
            </a:r>
            <a:r>
              <a:rPr lang="en-IN" sz="3200" b="1" dirty="0">
                <a:solidFill>
                  <a:schemeClr val="accent6">
                    <a:lumMod val="60000"/>
                    <a:lumOff val="40000"/>
                  </a:schemeClr>
                </a:solidFill>
                <a:latin typeface="Agency FB" panose="020B0503020202020204" pitchFamily="34" charset="0"/>
              </a:rPr>
              <a:t>Advantage:</a:t>
            </a:r>
            <a:r>
              <a:rPr lang="en-IN" sz="3200" b="1" dirty="0">
                <a:solidFill>
                  <a:schemeClr val="accent5">
                    <a:lumMod val="60000"/>
                    <a:lumOff val="40000"/>
                  </a:schemeClr>
                </a:solidFill>
                <a:latin typeface="Agency FB" panose="020B0503020202020204" pitchFamily="34" charset="0"/>
              </a:rPr>
              <a:t> </a:t>
            </a:r>
          </a:p>
          <a:p>
            <a:r>
              <a:rPr lang="en-IN" sz="3200" dirty="0">
                <a:solidFill>
                  <a:schemeClr val="accent5">
                    <a:lumMod val="60000"/>
                    <a:lumOff val="40000"/>
                  </a:schemeClr>
                </a:solidFill>
                <a:latin typeface="Agency FB" panose="020B0503020202020204" pitchFamily="34" charset="0"/>
              </a:rPr>
              <a:t>     No explicit Distance Calculations.</a:t>
            </a:r>
          </a:p>
        </p:txBody>
      </p:sp>
      <p:sp>
        <p:nvSpPr>
          <p:cNvPr id="141" name="TextBox 140">
            <a:extLst>
              <a:ext uri="{FF2B5EF4-FFF2-40B4-BE49-F238E27FC236}">
                <a16:creationId xmlns:a16="http://schemas.microsoft.com/office/drawing/2014/main" id="{FFC102B2-6A61-424A-9276-AB5D2916BB88}"/>
              </a:ext>
            </a:extLst>
          </p:cNvPr>
          <p:cNvSpPr txBox="1"/>
          <p:nvPr/>
        </p:nvSpPr>
        <p:spPr>
          <a:xfrm>
            <a:off x="1732933" y="6013208"/>
            <a:ext cx="5463355" cy="646331"/>
          </a:xfrm>
          <a:prstGeom prst="rect">
            <a:avLst/>
          </a:prstGeom>
          <a:noFill/>
        </p:spPr>
        <p:txBody>
          <a:bodyPr wrap="none" rtlCol="0">
            <a:spAutoFit/>
          </a:bodyPr>
          <a:lstStyle/>
          <a:p>
            <a:r>
              <a:rPr lang="en-IN" sz="3600" b="1" dirty="0">
                <a:solidFill>
                  <a:schemeClr val="accent5">
                    <a:lumMod val="60000"/>
                    <a:lumOff val="40000"/>
                  </a:schemeClr>
                </a:solidFill>
                <a:latin typeface="Agency FB" panose="020B0503020202020204" pitchFamily="34" charset="0"/>
              </a:rPr>
              <a:t>What For N-Dimensional Search ?</a:t>
            </a:r>
          </a:p>
        </p:txBody>
      </p:sp>
    </p:spTree>
    <p:extLst>
      <p:ext uri="{BB962C8B-B14F-4D97-AF65-F5344CB8AC3E}">
        <p14:creationId xmlns:p14="http://schemas.microsoft.com/office/powerpoint/2010/main" val="1047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99" grpId="0" animBg="1"/>
      <p:bldP spid="101" grpId="0" animBg="1"/>
      <p:bldP spid="11" grpId="0" animBg="1"/>
      <p:bldP spid="41" grpId="0" animBg="1"/>
      <p:bldP spid="139" grpId="0" animBg="1"/>
      <p:bldP spid="14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2250</TotalTime>
  <Words>802</Words>
  <Application>Microsoft Office PowerPoint</Application>
  <PresentationFormat>Widescreen</PresentationFormat>
  <Paragraphs>224</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Agency FB</vt:lpstr>
      <vt:lpstr>Amiri</vt:lpstr>
      <vt:lpstr>Arial</vt:lpstr>
      <vt:lpstr>Arial Rounded MT Bold</vt:lpstr>
      <vt:lpstr>Bodoni MT</vt:lpstr>
      <vt:lpstr>Calibri</vt:lpstr>
      <vt:lpstr>Cambria Math</vt:lpstr>
      <vt:lpstr>Consolas</vt:lpstr>
      <vt:lpstr>Courier New</vt:lpstr>
      <vt:lpstr>Lucida Grande</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80</cp:revision>
  <dcterms:created xsi:type="dcterms:W3CDTF">2020-06-23T13:43:46Z</dcterms:created>
  <dcterms:modified xsi:type="dcterms:W3CDTF">2020-06-25T16:52:00Z</dcterms:modified>
</cp:coreProperties>
</file>